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60"/>
  </p:notesMasterIdLst>
  <p:handoutMasterIdLst>
    <p:handoutMasterId r:id="rId61"/>
  </p:handoutMasterIdLst>
  <p:sldIdLst>
    <p:sldId id="1231" r:id="rId3"/>
    <p:sldId id="1232" r:id="rId4"/>
    <p:sldId id="1236" r:id="rId5"/>
    <p:sldId id="1237" r:id="rId6"/>
    <p:sldId id="1240" r:id="rId7"/>
    <p:sldId id="1446" r:id="rId8"/>
    <p:sldId id="1462" r:id="rId9"/>
    <p:sldId id="1494" r:id="rId10"/>
    <p:sldId id="1463" r:id="rId11"/>
    <p:sldId id="1233" r:id="rId12"/>
    <p:sldId id="1461" r:id="rId13"/>
    <p:sldId id="1234" r:id="rId14"/>
    <p:sldId id="1479" r:id="rId15"/>
    <p:sldId id="1486" r:id="rId16"/>
    <p:sldId id="1487" r:id="rId17"/>
    <p:sldId id="1488" r:id="rId18"/>
    <p:sldId id="1489" r:id="rId19"/>
    <p:sldId id="1490" r:id="rId20"/>
    <p:sldId id="1491" r:id="rId21"/>
    <p:sldId id="1477" r:id="rId22"/>
    <p:sldId id="1444" r:id="rId23"/>
    <p:sldId id="1267" r:id="rId24"/>
    <p:sldId id="1268" r:id="rId25"/>
    <p:sldId id="1271" r:id="rId26"/>
    <p:sldId id="1459" r:id="rId27"/>
    <p:sldId id="1460" r:id="rId28"/>
    <p:sldId id="1464" r:id="rId29"/>
    <p:sldId id="1443" r:id="rId30"/>
    <p:sldId id="1493" r:id="rId31"/>
    <p:sldId id="1465" r:id="rId32"/>
    <p:sldId id="1439" r:id="rId33"/>
    <p:sldId id="1287" r:id="rId34"/>
    <p:sldId id="1246" r:id="rId35"/>
    <p:sldId id="1358" r:id="rId36"/>
    <p:sldId id="1466" r:id="rId37"/>
    <p:sldId id="1467" r:id="rId38"/>
    <p:sldId id="1468" r:id="rId39"/>
    <p:sldId id="1469" r:id="rId40"/>
    <p:sldId id="1470" r:id="rId41"/>
    <p:sldId id="1471" r:id="rId42"/>
    <p:sldId id="1472" r:id="rId43"/>
    <p:sldId id="1349" r:id="rId44"/>
    <p:sldId id="1350" r:id="rId45"/>
    <p:sldId id="1351" r:id="rId46"/>
    <p:sldId id="1352" r:id="rId47"/>
    <p:sldId id="1353" r:id="rId48"/>
    <p:sldId id="1354" r:id="rId49"/>
    <p:sldId id="1355" r:id="rId50"/>
    <p:sldId id="1356" r:id="rId51"/>
    <p:sldId id="1458" r:id="rId52"/>
    <p:sldId id="1475" r:id="rId53"/>
    <p:sldId id="1492" r:id="rId54"/>
    <p:sldId id="1481" r:id="rId55"/>
    <p:sldId id="1482" r:id="rId56"/>
    <p:sldId id="1483" r:id="rId57"/>
    <p:sldId id="1484" r:id="rId58"/>
    <p:sldId id="1485" r:id="rId59"/>
  </p:sldIdLst>
  <p:sldSz cx="9144000" cy="6858000" type="screen4x3"/>
  <p:notesSz cx="7315200" cy="9601200"/>
  <p:defaultTextStyle>
    <a:defPPr>
      <a:defRPr lang="en-US"/>
    </a:defPPr>
    <a:lvl1pPr algn="l" rtl="0" fontAlgn="base">
      <a:spcBef>
        <a:spcPct val="0"/>
      </a:spcBef>
      <a:spcAft>
        <a:spcPct val="0"/>
      </a:spcAft>
      <a:defRPr kern="1200" baseline="-25000">
        <a:solidFill>
          <a:schemeClr val="tx1"/>
        </a:solidFill>
        <a:latin typeface="Arial" charset="0"/>
        <a:ea typeface="+mn-ea"/>
        <a:cs typeface="+mn-cs"/>
      </a:defRPr>
    </a:lvl1pPr>
    <a:lvl2pPr marL="457200" algn="l" rtl="0" fontAlgn="base">
      <a:spcBef>
        <a:spcPct val="0"/>
      </a:spcBef>
      <a:spcAft>
        <a:spcPct val="0"/>
      </a:spcAft>
      <a:defRPr kern="1200" baseline="-25000">
        <a:solidFill>
          <a:schemeClr val="tx1"/>
        </a:solidFill>
        <a:latin typeface="Arial" charset="0"/>
        <a:ea typeface="+mn-ea"/>
        <a:cs typeface="+mn-cs"/>
      </a:defRPr>
    </a:lvl2pPr>
    <a:lvl3pPr marL="914400" algn="l" rtl="0" fontAlgn="base">
      <a:spcBef>
        <a:spcPct val="0"/>
      </a:spcBef>
      <a:spcAft>
        <a:spcPct val="0"/>
      </a:spcAft>
      <a:defRPr kern="1200" baseline="-25000">
        <a:solidFill>
          <a:schemeClr val="tx1"/>
        </a:solidFill>
        <a:latin typeface="Arial" charset="0"/>
        <a:ea typeface="+mn-ea"/>
        <a:cs typeface="+mn-cs"/>
      </a:defRPr>
    </a:lvl3pPr>
    <a:lvl4pPr marL="1371600" algn="l" rtl="0" fontAlgn="base">
      <a:spcBef>
        <a:spcPct val="0"/>
      </a:spcBef>
      <a:spcAft>
        <a:spcPct val="0"/>
      </a:spcAft>
      <a:defRPr kern="1200" baseline="-25000">
        <a:solidFill>
          <a:schemeClr val="tx1"/>
        </a:solidFill>
        <a:latin typeface="Arial" charset="0"/>
        <a:ea typeface="+mn-ea"/>
        <a:cs typeface="+mn-cs"/>
      </a:defRPr>
    </a:lvl4pPr>
    <a:lvl5pPr marL="1828800" algn="l" rtl="0" fontAlgn="base">
      <a:spcBef>
        <a:spcPct val="0"/>
      </a:spcBef>
      <a:spcAft>
        <a:spcPct val="0"/>
      </a:spcAft>
      <a:defRPr kern="1200" baseline="-25000">
        <a:solidFill>
          <a:schemeClr val="tx1"/>
        </a:solidFill>
        <a:latin typeface="Arial" charset="0"/>
        <a:ea typeface="+mn-ea"/>
        <a:cs typeface="+mn-cs"/>
      </a:defRPr>
    </a:lvl5pPr>
    <a:lvl6pPr marL="2286000" algn="l" defTabSz="914400" rtl="0" eaLnBrk="1" latinLnBrk="0" hangingPunct="1">
      <a:defRPr kern="1200" baseline="-25000">
        <a:solidFill>
          <a:schemeClr val="tx1"/>
        </a:solidFill>
        <a:latin typeface="Arial" charset="0"/>
        <a:ea typeface="+mn-ea"/>
        <a:cs typeface="+mn-cs"/>
      </a:defRPr>
    </a:lvl6pPr>
    <a:lvl7pPr marL="2743200" algn="l" defTabSz="914400" rtl="0" eaLnBrk="1" latinLnBrk="0" hangingPunct="1">
      <a:defRPr kern="1200" baseline="-25000">
        <a:solidFill>
          <a:schemeClr val="tx1"/>
        </a:solidFill>
        <a:latin typeface="Arial" charset="0"/>
        <a:ea typeface="+mn-ea"/>
        <a:cs typeface="+mn-cs"/>
      </a:defRPr>
    </a:lvl7pPr>
    <a:lvl8pPr marL="3200400" algn="l" defTabSz="914400" rtl="0" eaLnBrk="1" latinLnBrk="0" hangingPunct="1">
      <a:defRPr kern="1200" baseline="-25000">
        <a:solidFill>
          <a:schemeClr val="tx1"/>
        </a:solidFill>
        <a:latin typeface="Arial" charset="0"/>
        <a:ea typeface="+mn-ea"/>
        <a:cs typeface="+mn-cs"/>
      </a:defRPr>
    </a:lvl8pPr>
    <a:lvl9pPr marL="3657600" algn="l" defTabSz="914400" rtl="0" eaLnBrk="1" latinLnBrk="0" hangingPunct="1">
      <a:defRPr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C7C7"/>
    <a:srgbClr val="9D9D9D"/>
    <a:srgbClr val="B4F2AC"/>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89" autoAdjust="0"/>
    <p:restoredTop sz="89711" autoAdjust="0"/>
  </p:normalViewPr>
  <p:slideViewPr>
    <p:cSldViewPr snapToGrid="0">
      <p:cViewPr>
        <p:scale>
          <a:sx n="80" d="100"/>
          <a:sy n="80" d="100"/>
        </p:scale>
        <p:origin x="-876" y="270"/>
      </p:cViewPr>
      <p:guideLst>
        <p:guide orient="horz" pos="1860"/>
        <p:guide orient="horz" pos="4176"/>
        <p:guide orient="horz" pos="288"/>
        <p:guide orient="horz" pos="720"/>
        <p:guide orient="horz" pos="4035"/>
        <p:guide orient="horz" pos="1028"/>
        <p:guide pos="5616"/>
        <p:guide pos="294"/>
        <p:guide pos="2161"/>
        <p:guide pos="144"/>
        <p:guide pos="2738"/>
      </p:guideLst>
    </p:cSldViewPr>
  </p:slideViewPr>
  <p:notesTextViewPr>
    <p:cViewPr>
      <p:scale>
        <a:sx n="100" d="100"/>
        <a:sy n="100" d="100"/>
      </p:scale>
      <p:origin x="0" y="0"/>
    </p:cViewPr>
  </p:notesTextViewPr>
  <p:sorterViewPr>
    <p:cViewPr>
      <p:scale>
        <a:sx n="90" d="100"/>
        <a:sy n="90" d="100"/>
      </p:scale>
      <p:origin x="0" y="59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4"/>
            <a:ext cx="3170238" cy="479424"/>
          </a:xfrm>
          <a:prstGeom prst="rect">
            <a:avLst/>
          </a:prstGeom>
          <a:noFill/>
          <a:ln w="9525">
            <a:noFill/>
            <a:miter lim="800000"/>
            <a:headEnd/>
            <a:tailEnd/>
          </a:ln>
          <a:effectLst/>
        </p:spPr>
        <p:txBody>
          <a:bodyPr vert="horz" wrap="square" lIns="94662" tIns="47330" rIns="94662" bIns="47330" numCol="1" anchor="t" anchorCtr="0" compatLnSpc="1">
            <a:prstTxWarp prst="textNoShape">
              <a:avLst/>
            </a:prstTxWarp>
          </a:bodyPr>
          <a:lstStyle>
            <a:lvl1pPr defTabSz="945780">
              <a:defRPr sz="1300" baseline="0"/>
            </a:lvl1pPr>
          </a:lstStyle>
          <a:p>
            <a:pPr>
              <a:defRPr/>
            </a:pPr>
            <a:endParaRPr lang="en-US" dirty="0"/>
          </a:p>
        </p:txBody>
      </p:sp>
      <p:sp>
        <p:nvSpPr>
          <p:cNvPr id="35843" name="Rectangle 3"/>
          <p:cNvSpPr>
            <a:spLocks noGrp="1" noChangeArrowheads="1"/>
          </p:cNvSpPr>
          <p:nvPr>
            <p:ph type="dt" sz="quarter" idx="1"/>
          </p:nvPr>
        </p:nvSpPr>
        <p:spPr bwMode="auto">
          <a:xfrm>
            <a:off x="4143375" y="4"/>
            <a:ext cx="3170238" cy="479424"/>
          </a:xfrm>
          <a:prstGeom prst="rect">
            <a:avLst/>
          </a:prstGeom>
          <a:noFill/>
          <a:ln w="9525">
            <a:noFill/>
            <a:miter lim="800000"/>
            <a:headEnd/>
            <a:tailEnd/>
          </a:ln>
          <a:effectLst/>
        </p:spPr>
        <p:txBody>
          <a:bodyPr vert="horz" wrap="square" lIns="94662" tIns="47330" rIns="94662" bIns="47330" numCol="1" anchor="t" anchorCtr="0" compatLnSpc="1">
            <a:prstTxWarp prst="textNoShape">
              <a:avLst/>
            </a:prstTxWarp>
          </a:bodyPr>
          <a:lstStyle>
            <a:lvl1pPr algn="r" defTabSz="945780">
              <a:defRPr sz="1300" baseline="0"/>
            </a:lvl1pPr>
          </a:lstStyle>
          <a:p>
            <a:pPr>
              <a:defRPr/>
            </a:pPr>
            <a:endParaRPr lang="en-US" dirty="0"/>
          </a:p>
        </p:txBody>
      </p:sp>
      <p:sp>
        <p:nvSpPr>
          <p:cNvPr id="35844" name="Rectangle 4"/>
          <p:cNvSpPr>
            <a:spLocks noGrp="1" noChangeArrowheads="1"/>
          </p:cNvSpPr>
          <p:nvPr>
            <p:ph type="ftr" sz="quarter" idx="2"/>
          </p:nvPr>
        </p:nvSpPr>
        <p:spPr bwMode="auto">
          <a:xfrm>
            <a:off x="0" y="9120191"/>
            <a:ext cx="3170238" cy="479424"/>
          </a:xfrm>
          <a:prstGeom prst="rect">
            <a:avLst/>
          </a:prstGeom>
          <a:noFill/>
          <a:ln w="9525">
            <a:noFill/>
            <a:miter lim="800000"/>
            <a:headEnd/>
            <a:tailEnd/>
          </a:ln>
          <a:effectLst/>
        </p:spPr>
        <p:txBody>
          <a:bodyPr vert="horz" wrap="square" lIns="94662" tIns="47330" rIns="94662" bIns="47330" numCol="1" anchor="b" anchorCtr="0" compatLnSpc="1">
            <a:prstTxWarp prst="textNoShape">
              <a:avLst/>
            </a:prstTxWarp>
          </a:bodyPr>
          <a:lstStyle>
            <a:lvl1pPr defTabSz="945780">
              <a:defRPr sz="1300" baseline="0"/>
            </a:lvl1pPr>
          </a:lstStyle>
          <a:p>
            <a:pPr>
              <a:defRPr/>
            </a:pPr>
            <a:endParaRPr lang="en-US" dirty="0"/>
          </a:p>
        </p:txBody>
      </p:sp>
      <p:sp>
        <p:nvSpPr>
          <p:cNvPr id="35845" name="Rectangle 5"/>
          <p:cNvSpPr>
            <a:spLocks noGrp="1" noChangeArrowheads="1"/>
          </p:cNvSpPr>
          <p:nvPr>
            <p:ph type="sldNum" sz="quarter" idx="3"/>
          </p:nvPr>
        </p:nvSpPr>
        <p:spPr bwMode="auto">
          <a:xfrm>
            <a:off x="4143375" y="9120191"/>
            <a:ext cx="3170238" cy="479424"/>
          </a:xfrm>
          <a:prstGeom prst="rect">
            <a:avLst/>
          </a:prstGeom>
          <a:noFill/>
          <a:ln w="9525">
            <a:noFill/>
            <a:miter lim="800000"/>
            <a:headEnd/>
            <a:tailEnd/>
          </a:ln>
          <a:effectLst/>
        </p:spPr>
        <p:txBody>
          <a:bodyPr vert="horz" wrap="square" lIns="94662" tIns="47330" rIns="94662" bIns="47330" numCol="1" anchor="b" anchorCtr="0" compatLnSpc="1">
            <a:prstTxWarp prst="textNoShape">
              <a:avLst/>
            </a:prstTxWarp>
          </a:bodyPr>
          <a:lstStyle>
            <a:lvl1pPr algn="r" defTabSz="945780">
              <a:defRPr sz="1300" baseline="0"/>
            </a:lvl1pPr>
          </a:lstStyle>
          <a:p>
            <a:pPr>
              <a:defRPr/>
            </a:pPr>
            <a:fld id="{E30E5387-83E4-4A90-8B89-866575BDC8F2}" type="slidenum">
              <a:rPr lang="en-US"/>
              <a:pPr>
                <a:defRPr/>
              </a:pPr>
              <a:t>‹#›</a:t>
            </a:fld>
            <a:endParaRPr lang="en-US" dirty="0"/>
          </a:p>
        </p:txBody>
      </p:sp>
    </p:spTree>
    <p:extLst>
      <p:ext uri="{BB962C8B-B14F-4D97-AF65-F5344CB8AC3E}">
        <p14:creationId xmlns:p14="http://schemas.microsoft.com/office/powerpoint/2010/main" val="3113148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170238" cy="479424"/>
          </a:xfrm>
          <a:prstGeom prst="rect">
            <a:avLst/>
          </a:prstGeom>
        </p:spPr>
        <p:txBody>
          <a:bodyPr vert="horz" lIns="91405" tIns="45702" rIns="91405" bIns="45702" rtlCol="0"/>
          <a:lstStyle>
            <a:lvl1pPr algn="l">
              <a:defRPr sz="1200"/>
            </a:lvl1pPr>
          </a:lstStyle>
          <a:p>
            <a:pPr>
              <a:defRPr/>
            </a:pPr>
            <a:endParaRPr lang="en-US" dirty="0"/>
          </a:p>
        </p:txBody>
      </p:sp>
      <p:sp>
        <p:nvSpPr>
          <p:cNvPr id="3" name="Date Placeholder 2"/>
          <p:cNvSpPr>
            <a:spLocks noGrp="1"/>
          </p:cNvSpPr>
          <p:nvPr>
            <p:ph type="dt" idx="1"/>
          </p:nvPr>
        </p:nvSpPr>
        <p:spPr>
          <a:xfrm>
            <a:off x="4143375" y="4"/>
            <a:ext cx="3170238" cy="479424"/>
          </a:xfrm>
          <a:prstGeom prst="rect">
            <a:avLst/>
          </a:prstGeom>
        </p:spPr>
        <p:txBody>
          <a:bodyPr vert="horz" lIns="91405" tIns="45702" rIns="91405" bIns="45702" rtlCol="0"/>
          <a:lstStyle>
            <a:lvl1pPr algn="r">
              <a:defRPr sz="1200"/>
            </a:lvl1pPr>
          </a:lstStyle>
          <a:p>
            <a:pPr>
              <a:defRPr/>
            </a:pPr>
            <a:fld id="{6FC9A67C-70F3-43E1-90BF-A96D8CDC62B0}" type="datetimeFigureOut">
              <a:rPr lang="en-US"/>
              <a:pPr>
                <a:defRPr/>
              </a:pPr>
              <a:t>10/12/2011</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1405" tIns="45702" rIns="91405" bIns="45702" rtlCol="0" anchor="ctr"/>
          <a:lstStyle/>
          <a:p>
            <a:pPr lvl="0"/>
            <a:endParaRPr lang="en-US" noProof="0" dirty="0" smtClean="0"/>
          </a:p>
        </p:txBody>
      </p:sp>
      <p:sp>
        <p:nvSpPr>
          <p:cNvPr id="5" name="Notes Placeholder 4"/>
          <p:cNvSpPr>
            <a:spLocks noGrp="1"/>
          </p:cNvSpPr>
          <p:nvPr>
            <p:ph type="body" sz="quarter" idx="3"/>
          </p:nvPr>
        </p:nvSpPr>
        <p:spPr>
          <a:xfrm>
            <a:off x="731840" y="4560890"/>
            <a:ext cx="5851525" cy="4319587"/>
          </a:xfrm>
          <a:prstGeom prst="rect">
            <a:avLst/>
          </a:prstGeom>
        </p:spPr>
        <p:txBody>
          <a:bodyPr vert="horz" lIns="91405" tIns="45702" rIns="91405" bIns="4570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91"/>
            <a:ext cx="3170238" cy="479424"/>
          </a:xfrm>
          <a:prstGeom prst="rect">
            <a:avLst/>
          </a:prstGeom>
        </p:spPr>
        <p:txBody>
          <a:bodyPr vert="horz" lIns="91405" tIns="45702" rIns="91405" bIns="45702"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143375" y="9120191"/>
            <a:ext cx="3170238" cy="479424"/>
          </a:xfrm>
          <a:prstGeom prst="rect">
            <a:avLst/>
          </a:prstGeom>
        </p:spPr>
        <p:txBody>
          <a:bodyPr vert="horz" lIns="91405" tIns="45702" rIns="91405" bIns="45702" rtlCol="0" anchor="b"/>
          <a:lstStyle>
            <a:lvl1pPr algn="r">
              <a:defRPr sz="1200"/>
            </a:lvl1pPr>
          </a:lstStyle>
          <a:p>
            <a:pPr>
              <a:defRPr/>
            </a:pPr>
            <a:fld id="{393BE385-4043-4B35-B2DA-E7032C39CF49}" type="slidenum">
              <a:rPr lang="en-US"/>
              <a:pPr>
                <a:defRPr/>
              </a:pPr>
              <a:t>‹#›</a:t>
            </a:fld>
            <a:endParaRPr lang="en-US" dirty="0"/>
          </a:p>
        </p:txBody>
      </p:sp>
    </p:spTree>
    <p:extLst>
      <p:ext uri="{BB962C8B-B14F-4D97-AF65-F5344CB8AC3E}">
        <p14:creationId xmlns:p14="http://schemas.microsoft.com/office/powerpoint/2010/main" val="502403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58099651"/>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Box 26"/>
          <p:cNvSpPr txBox="1">
            <a:spLocks noChangeArrowheads="1"/>
          </p:cNvSpPr>
          <p:nvPr userDrawn="1"/>
        </p:nvSpPr>
        <p:spPr bwMode="auto">
          <a:xfrm>
            <a:off x="5181600" y="457200"/>
            <a:ext cx="3733800" cy="261610"/>
          </a:xfrm>
          <a:prstGeom prst="rect">
            <a:avLst/>
          </a:prstGeom>
          <a:noFill/>
          <a:ln w="9525">
            <a:noFill/>
            <a:miter lim="800000"/>
            <a:headEnd/>
            <a:tailEnd/>
          </a:ln>
        </p:spPr>
        <p:txBody>
          <a:bodyPr>
            <a:spAutoFit/>
          </a:bodyPr>
          <a:lstStyle/>
          <a:p>
            <a:pPr algn="r">
              <a:spcBef>
                <a:spcPct val="50000"/>
              </a:spcBef>
            </a:pPr>
            <a:r>
              <a:rPr lang="en-US" sz="1100" baseline="0" dirty="0" smtClean="0">
                <a:solidFill>
                  <a:schemeClr val="bg1">
                    <a:lumMod val="65000"/>
                  </a:schemeClr>
                </a:solidFill>
              </a:rPr>
              <a:t>THE CITY OF UNIVERSITY CITY, MISSOURI</a:t>
            </a:r>
            <a:endParaRPr lang="en-US" sz="1100" baseline="0" dirty="0">
              <a:solidFill>
                <a:schemeClr val="bg1">
                  <a:lumMod val="65000"/>
                </a:schemeClr>
              </a:solidFill>
            </a:endParaRPr>
          </a:p>
        </p:txBody>
      </p:sp>
      <p:sp>
        <p:nvSpPr>
          <p:cNvPr id="8" name="Text Box 30"/>
          <p:cNvSpPr txBox="1">
            <a:spLocks noChangeArrowheads="1"/>
          </p:cNvSpPr>
          <p:nvPr userDrawn="1"/>
        </p:nvSpPr>
        <p:spPr bwMode="auto">
          <a:xfrm>
            <a:off x="1400176" y="71438"/>
            <a:ext cx="7562850" cy="461665"/>
          </a:xfrm>
          <a:prstGeom prst="rect">
            <a:avLst/>
          </a:prstGeom>
          <a:noFill/>
          <a:ln w="9525">
            <a:noFill/>
            <a:miter lim="800000"/>
            <a:headEnd/>
            <a:tailEnd/>
          </a:ln>
        </p:spPr>
        <p:txBody>
          <a:bodyPr wrap="square">
            <a:spAutoFit/>
          </a:bodyPr>
          <a:lstStyle/>
          <a:p>
            <a:pPr algn="r">
              <a:spcBef>
                <a:spcPct val="50000"/>
              </a:spcBef>
              <a:defRPr/>
            </a:pPr>
            <a:r>
              <a:rPr lang="en-US" sz="2000" baseline="0" dirty="0" smtClean="0">
                <a:solidFill>
                  <a:schemeClr val="bg1">
                    <a:lumMod val="65000"/>
                  </a:schemeClr>
                </a:solidFill>
                <a:latin typeface="Arial Narrow" pitchFamily="34" charset="0"/>
              </a:rPr>
              <a:t>A SUSTAINABLE DEVELOPMENT PLAN FOR</a:t>
            </a:r>
            <a:r>
              <a:rPr lang="en-US" sz="2400" b="0" baseline="0" dirty="0" smtClean="0">
                <a:solidFill>
                  <a:schemeClr val="bg1">
                    <a:lumMod val="65000"/>
                  </a:schemeClr>
                </a:solidFill>
                <a:latin typeface="Arial Narrow" pitchFamily="34" charset="0"/>
              </a:rPr>
              <a:t>  </a:t>
            </a:r>
            <a:r>
              <a:rPr lang="en-US" sz="2400" b="1" baseline="0" dirty="0" smtClean="0">
                <a:solidFill>
                  <a:schemeClr val="bg1">
                    <a:lumMod val="65000"/>
                  </a:schemeClr>
                </a:solidFill>
                <a:latin typeface="Arial Narrow" pitchFamily="34" charset="0"/>
              </a:rPr>
              <a:t>PARKVIEW GARDENS</a:t>
            </a:r>
            <a:endParaRPr lang="en-US" sz="2400" b="1" baseline="0" dirty="0">
              <a:solidFill>
                <a:schemeClr val="bg1">
                  <a:lumMod val="65000"/>
                </a:schemeClr>
              </a:solidFill>
              <a:latin typeface="Arial Narrow" pitchFamily="34" charset="0"/>
            </a:endParaRPr>
          </a:p>
        </p:txBody>
      </p:sp>
      <p:sp>
        <p:nvSpPr>
          <p:cNvPr id="4" name="Line 7"/>
          <p:cNvSpPr>
            <a:spLocks noChangeShapeType="1"/>
          </p:cNvSpPr>
          <p:nvPr userDrawn="1"/>
        </p:nvSpPr>
        <p:spPr bwMode="auto">
          <a:xfrm>
            <a:off x="228600" y="806042"/>
            <a:ext cx="8686800" cy="0"/>
          </a:xfrm>
          <a:prstGeom prst="line">
            <a:avLst/>
          </a:prstGeom>
          <a:noFill/>
          <a:ln w="9525">
            <a:solidFill>
              <a:schemeClr val="bg1"/>
            </a:solidFill>
            <a:round/>
            <a:headEnd/>
            <a:tailEnd/>
          </a:ln>
          <a:effectLst/>
        </p:spPr>
        <p:txBody>
          <a:bodyPr wrap="none"/>
          <a:lstStyle/>
          <a:p>
            <a:pPr algn="r">
              <a:defRPr/>
            </a:pPr>
            <a:endParaRPr lang="en-US" dirty="0"/>
          </a:p>
        </p:txBody>
      </p:sp>
      <p:pic>
        <p:nvPicPr>
          <p:cNvPr id="5" name="Picture 4" descr="H3_Square_Logo_Black&amp;White_Inversed.jpg"/>
          <p:cNvPicPr>
            <a:picLocks noChangeAspect="1"/>
          </p:cNvPicPr>
          <p:nvPr userDrawn="1"/>
        </p:nvPicPr>
        <p:blipFill>
          <a:blip r:embed="rId4" cstate="screen">
            <a:lum bright="-30000"/>
            <a:extLst>
              <a:ext uri="{28A0092B-C50C-407E-A947-70E740481C1C}">
                <a14:useLocalDpi xmlns:a14="http://schemas.microsoft.com/office/drawing/2010/main"/>
              </a:ext>
            </a:extLst>
          </a:blip>
          <a:stretch>
            <a:fillRect/>
          </a:stretch>
        </p:blipFill>
        <p:spPr>
          <a:xfrm>
            <a:off x="228600" y="122498"/>
            <a:ext cx="548640" cy="548640"/>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 id="2147483703" r:id="rId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7" Type="http://schemas.openxmlformats.org/officeDocument/2006/relationships/image" Target="../media/image20.jpeg"/><Relationship Id="rId2" Type="http://schemas.openxmlformats.org/officeDocument/2006/relationships/image" Target="../media/image15.tiff"/><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tiff"/></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MO_Ferguson_Trailnet_Bikewalk\Project_Dvpmt\02_Analysis\Images\Ferguson\CoverImage.jpg"/>
          <p:cNvPicPr>
            <a:picLocks noChangeAspect="1" noChangeArrowheads="1"/>
          </p:cNvPicPr>
          <p:nvPr/>
        </p:nvPicPr>
        <p:blipFill>
          <a:blip r:embed="rId2" cstate="screen"/>
          <a:srcRect/>
          <a:stretch>
            <a:fillRect/>
          </a:stretch>
        </p:blipFill>
        <p:spPr bwMode="auto">
          <a:xfrm>
            <a:off x="0" y="2619375"/>
            <a:ext cx="9144000" cy="2876550"/>
          </a:xfrm>
          <a:prstGeom prst="rect">
            <a:avLst/>
          </a:prstGeom>
          <a:noFill/>
          <a:ln>
            <a:noFill/>
          </a:ln>
        </p:spPr>
      </p:pic>
      <p:sp>
        <p:nvSpPr>
          <p:cNvPr id="3" name="Text Box 8"/>
          <p:cNvSpPr txBox="1">
            <a:spLocks noChangeArrowheads="1"/>
          </p:cNvSpPr>
          <p:nvPr/>
        </p:nvSpPr>
        <p:spPr bwMode="auto">
          <a:xfrm>
            <a:off x="228600" y="879772"/>
            <a:ext cx="8686800" cy="1384995"/>
          </a:xfrm>
          <a:prstGeom prst="rect">
            <a:avLst/>
          </a:prstGeom>
          <a:noFill/>
          <a:ln w="9525">
            <a:noFill/>
            <a:miter lim="800000"/>
            <a:headEnd/>
            <a:tailEnd/>
          </a:ln>
        </p:spPr>
        <p:txBody>
          <a:bodyPr wrap="square">
            <a:spAutoFit/>
          </a:bodyPr>
          <a:lstStyle/>
          <a:p>
            <a:pPr algn="ctr">
              <a:spcBef>
                <a:spcPct val="50000"/>
              </a:spcBef>
              <a:defRPr/>
            </a:pPr>
            <a:r>
              <a:rPr lang="en-US" sz="2800" b="0" spc="800" baseline="0" dirty="0" smtClean="0">
                <a:solidFill>
                  <a:schemeClr val="bg1"/>
                </a:solidFill>
                <a:latin typeface="Arial Narrow" pitchFamily="34" charset="0"/>
              </a:rPr>
              <a:t>A SUSTAINABLE DEVELOPMENT PLAN FOR PARKVIEW GARDENS</a:t>
            </a:r>
          </a:p>
          <a:p>
            <a:pPr algn="ctr">
              <a:lnSpc>
                <a:spcPct val="150000"/>
              </a:lnSpc>
              <a:spcBef>
                <a:spcPct val="50000"/>
              </a:spcBef>
              <a:defRPr/>
            </a:pPr>
            <a:r>
              <a:rPr lang="en-US" sz="1400" b="0" spc="600" baseline="0" smtClean="0">
                <a:solidFill>
                  <a:schemeClr val="bg1"/>
                </a:solidFill>
                <a:latin typeface="Arial Narrow" pitchFamily="34" charset="0"/>
              </a:rPr>
              <a:t>TRAFFIC </a:t>
            </a:r>
            <a:r>
              <a:rPr lang="en-US" sz="1400" b="0" spc="600" baseline="0" dirty="0" smtClean="0">
                <a:solidFill>
                  <a:schemeClr val="bg1"/>
                </a:solidFill>
                <a:latin typeface="Arial Narrow" pitchFamily="34" charset="0"/>
              </a:rPr>
              <a:t>COMMISSION PRESENTATION 01</a:t>
            </a:r>
          </a:p>
        </p:txBody>
      </p:sp>
      <p:sp>
        <p:nvSpPr>
          <p:cNvPr id="4" name="Line 11"/>
          <p:cNvSpPr>
            <a:spLocks noChangeShapeType="1"/>
          </p:cNvSpPr>
          <p:nvPr/>
        </p:nvSpPr>
        <p:spPr bwMode="auto">
          <a:xfrm>
            <a:off x="224292" y="1812966"/>
            <a:ext cx="8686800" cy="11499"/>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en-US" dirty="0"/>
          </a:p>
        </p:txBody>
      </p:sp>
      <p:sp>
        <p:nvSpPr>
          <p:cNvPr id="5" name="Text Box 7"/>
          <p:cNvSpPr txBox="1">
            <a:spLocks noChangeArrowheads="1"/>
          </p:cNvSpPr>
          <p:nvPr/>
        </p:nvSpPr>
        <p:spPr bwMode="auto">
          <a:xfrm>
            <a:off x="698741" y="4979779"/>
            <a:ext cx="7759460" cy="1718419"/>
          </a:xfrm>
          <a:prstGeom prst="rect">
            <a:avLst/>
          </a:prstGeom>
          <a:noFill/>
          <a:ln w="9525">
            <a:noFill/>
            <a:miter lim="800000"/>
            <a:headEnd/>
            <a:tailEnd/>
          </a:ln>
        </p:spPr>
        <p:txBody>
          <a:bodyPr wrap="square">
            <a:spAutoFit/>
          </a:bodyPr>
          <a:lstStyle/>
          <a:p>
            <a:pPr algn="ctr">
              <a:spcBef>
                <a:spcPts val="400"/>
              </a:spcBef>
              <a:defRPr/>
            </a:pPr>
            <a:endParaRPr lang="en-US" sz="1200" b="0" spc="200" baseline="0" dirty="0" smtClean="0">
              <a:solidFill>
                <a:schemeClr val="bg1"/>
              </a:solidFill>
              <a:latin typeface="Arial Narrow" pitchFamily="34" charset="0"/>
            </a:endParaRPr>
          </a:p>
          <a:p>
            <a:pPr algn="ctr">
              <a:spcBef>
                <a:spcPts val="400"/>
              </a:spcBef>
              <a:defRPr/>
            </a:pPr>
            <a:endParaRPr lang="en-US" sz="1200" spc="200" baseline="0" dirty="0" smtClean="0">
              <a:solidFill>
                <a:schemeClr val="bg1"/>
              </a:solidFill>
              <a:latin typeface="Arial Narrow" pitchFamily="34" charset="0"/>
            </a:endParaRPr>
          </a:p>
          <a:p>
            <a:pPr algn="ctr">
              <a:spcBef>
                <a:spcPts val="400"/>
              </a:spcBef>
              <a:defRPr/>
            </a:pPr>
            <a:endParaRPr lang="en-US" sz="1200" b="0" spc="200" baseline="0" dirty="0">
              <a:solidFill>
                <a:schemeClr val="bg1"/>
              </a:solidFill>
              <a:latin typeface="Arial Narrow" pitchFamily="34" charset="0"/>
            </a:endParaRPr>
          </a:p>
          <a:p>
            <a:pPr algn="ctr">
              <a:spcBef>
                <a:spcPct val="50000"/>
              </a:spcBef>
              <a:defRPr/>
            </a:pPr>
            <a:r>
              <a:rPr lang="en-US" sz="1400" b="0" spc="600" baseline="0" dirty="0" smtClean="0">
                <a:solidFill>
                  <a:schemeClr val="bg1"/>
                </a:solidFill>
                <a:latin typeface="Arial Narrow" pitchFamily="34" charset="0"/>
              </a:rPr>
              <a:t>UNIVERSITY CITY, MISSOURI</a:t>
            </a:r>
          </a:p>
          <a:p>
            <a:pPr algn="ctr">
              <a:spcBef>
                <a:spcPct val="50000"/>
              </a:spcBef>
              <a:defRPr/>
            </a:pPr>
            <a:r>
              <a:rPr lang="en-US" sz="1200" b="0" spc="600" baseline="0" dirty="0" smtClean="0">
                <a:solidFill>
                  <a:schemeClr val="bg1"/>
                </a:solidFill>
                <a:latin typeface="Arial Narrow" pitchFamily="34" charset="0"/>
              </a:rPr>
              <a:t>H3 STUDIO</a:t>
            </a:r>
          </a:p>
          <a:p>
            <a:pPr algn="ctr">
              <a:spcBef>
                <a:spcPct val="50000"/>
              </a:spcBef>
              <a:defRPr/>
            </a:pPr>
            <a:r>
              <a:rPr lang="en-US" sz="1600" b="0" spc="600" baseline="0" dirty="0" smtClean="0">
                <a:solidFill>
                  <a:schemeClr val="bg1"/>
                </a:solidFill>
                <a:latin typeface="Arial Narrow" pitchFamily="34" charset="0"/>
              </a:rPr>
              <a:t>OCTOBER </a:t>
            </a:r>
            <a:r>
              <a:rPr lang="en-US" sz="1600" b="0" spc="600" baseline="0" dirty="0" smtClean="0">
                <a:solidFill>
                  <a:schemeClr val="bg1"/>
                </a:solidFill>
                <a:latin typeface="Arial Narrow" pitchFamily="34" charset="0"/>
              </a:rPr>
              <a:t>12, </a:t>
            </a:r>
            <a:r>
              <a:rPr lang="en-US" sz="1600" b="0" spc="600" baseline="0" dirty="0" smtClean="0">
                <a:solidFill>
                  <a:schemeClr val="bg1"/>
                </a:solidFill>
                <a:latin typeface="Arial Narrow" pitchFamily="34" charset="0"/>
              </a:rPr>
              <a:t>2011</a:t>
            </a:r>
            <a:endParaRPr lang="en-US" sz="1600" b="0" spc="600" baseline="0" dirty="0">
              <a:solidFill>
                <a:schemeClr val="bg1"/>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466725" y="1143000"/>
            <a:ext cx="3644900" cy="5601533"/>
          </a:xfrm>
          <a:prstGeom prst="rect">
            <a:avLst/>
          </a:prstGeom>
          <a:noFill/>
          <a:ln w="9525">
            <a:noFill/>
            <a:miter lim="800000"/>
            <a:headEnd/>
            <a:tailEnd/>
          </a:ln>
        </p:spPr>
        <p:txBody>
          <a:bodyPr wrap="square">
            <a:spAutoFit/>
          </a:bodyPr>
          <a:lstStyle/>
          <a:p>
            <a:pPr marL="114300" indent="-114300" algn="l" rtl="0" fontAlgn="base">
              <a:spcBef>
                <a:spcPct val="0"/>
              </a:spcBef>
              <a:spcAft>
                <a:spcPct val="0"/>
              </a:spcAft>
            </a:pPr>
            <a:r>
              <a:rPr lang="en-US" sz="2400" b="1" baseline="0" dirty="0" smtClean="0">
                <a:solidFill>
                  <a:schemeClr val="bg1"/>
                </a:solidFill>
                <a:latin typeface="Arial Narrow" pitchFamily="34" charset="0"/>
              </a:rPr>
              <a:t>SCOPE OF SERVICES</a:t>
            </a:r>
          </a:p>
          <a:p>
            <a:pPr marL="114300" indent="-114300" algn="l" rtl="0" fontAlgn="base">
              <a:spcBef>
                <a:spcPct val="0"/>
              </a:spcBef>
              <a:spcAft>
                <a:spcPct val="0"/>
              </a:spcAft>
            </a:pPr>
            <a:endParaRPr lang="en-US" sz="1400" b="1" kern="1200" baseline="0" dirty="0" smtClean="0">
              <a:solidFill>
                <a:schemeClr val="bg1"/>
              </a:solidFill>
              <a:latin typeface="Arial Narrow" pitchFamily="34" charset="0"/>
              <a:ea typeface="+mn-ea"/>
              <a:cs typeface="+mn-cs"/>
            </a:endParaRPr>
          </a:p>
          <a:p>
            <a:pPr marL="342900" indent="-342900" algn="l" rtl="0" fontAlgn="base">
              <a:spcBef>
                <a:spcPct val="0"/>
              </a:spcBef>
              <a:spcAft>
                <a:spcPct val="0"/>
              </a:spcAft>
            </a:pPr>
            <a:r>
              <a:rPr lang="en-US" sz="1200" b="1" baseline="0" dirty="0" smtClean="0">
                <a:solidFill>
                  <a:schemeClr val="bg1"/>
                </a:solidFill>
                <a:latin typeface="Arial Narrow" pitchFamily="34" charset="0"/>
              </a:rPr>
              <a:t>1.0	SITE INVESTIGATION</a:t>
            </a:r>
            <a:endParaRPr lang="en-US" sz="1200" kern="1200" baseline="0" dirty="0" smtClean="0">
              <a:solidFill>
                <a:schemeClr val="bg1"/>
              </a:solidFill>
              <a:latin typeface="Arial Narrow" pitchFamily="34" charset="0"/>
            </a:endParaRPr>
          </a:p>
          <a:p>
            <a:pPr marL="569913" lvl="1" indent="-112713">
              <a:buFont typeface="Arial" pitchFamily="34" charset="0"/>
              <a:buChar char="•"/>
            </a:pPr>
            <a:r>
              <a:rPr lang="en-US" sz="1000" baseline="0" dirty="0" smtClean="0">
                <a:solidFill>
                  <a:schemeClr val="bg1"/>
                </a:solidFill>
                <a:latin typeface="Arial Narrow" pitchFamily="34" charset="0"/>
              </a:rPr>
              <a:t>Analysis at Two (2) Scales</a:t>
            </a:r>
          </a:p>
          <a:p>
            <a:pPr marL="569913" lvl="1" indent="-112713">
              <a:buFont typeface="Arial" pitchFamily="34" charset="0"/>
              <a:buChar char="•"/>
            </a:pPr>
            <a:r>
              <a:rPr lang="en-US" sz="1000" baseline="0" dirty="0" smtClean="0">
                <a:solidFill>
                  <a:schemeClr val="bg1"/>
                </a:solidFill>
                <a:latin typeface="Arial Narrow" pitchFamily="34" charset="0"/>
              </a:rPr>
              <a:t>Parkview Gardens Park Site Surveys</a:t>
            </a:r>
          </a:p>
          <a:p>
            <a:pPr marL="569913" lvl="1" indent="-112713">
              <a:buFont typeface="Arial" pitchFamily="34" charset="0"/>
              <a:buChar char="•"/>
            </a:pPr>
            <a:r>
              <a:rPr lang="en-US" sz="1000" baseline="0" dirty="0" smtClean="0">
                <a:solidFill>
                  <a:schemeClr val="bg1"/>
                </a:solidFill>
                <a:latin typeface="Arial Narrow" pitchFamily="34" charset="0"/>
              </a:rPr>
              <a:t>Stakeholder Interviews</a:t>
            </a:r>
            <a:br>
              <a:rPr lang="en-US" sz="1000" baseline="0" dirty="0" smtClean="0">
                <a:solidFill>
                  <a:schemeClr val="bg1"/>
                </a:solidFill>
                <a:latin typeface="Arial Narrow" pitchFamily="34" charset="0"/>
              </a:rPr>
            </a:br>
            <a:endParaRPr lang="en-US" sz="1000" baseline="0" dirty="0" smtClean="0">
              <a:solidFill>
                <a:schemeClr val="bg1"/>
              </a:solidFill>
              <a:latin typeface="Arial Narrow" pitchFamily="34" charset="0"/>
            </a:endParaRPr>
          </a:p>
          <a:p>
            <a:pPr marL="342900" indent="-342900"/>
            <a:r>
              <a:rPr lang="en-US" sz="1200" b="1" baseline="0" dirty="0" smtClean="0">
                <a:solidFill>
                  <a:schemeClr val="bg1"/>
                </a:solidFill>
                <a:latin typeface="Arial Narrow" pitchFamily="34" charset="0"/>
              </a:rPr>
              <a:t>2.0	GUIDING LIVABILITY PRINCIPLES</a:t>
            </a:r>
          </a:p>
          <a:p>
            <a:pPr marL="569913" lvl="1" indent="-112713">
              <a:buFont typeface="Arial" pitchFamily="34" charset="0"/>
              <a:buChar char="•"/>
            </a:pPr>
            <a:r>
              <a:rPr lang="en-US" sz="1000" baseline="0" dirty="0" smtClean="0">
                <a:solidFill>
                  <a:schemeClr val="bg1"/>
                </a:solidFill>
                <a:latin typeface="Arial Narrow" pitchFamily="34" charset="0"/>
              </a:rPr>
              <a:t>Draft Vision, Goals, and Sustainability/Livability Principles</a:t>
            </a:r>
          </a:p>
          <a:p>
            <a:pPr marL="569913" lvl="1" indent="-112713">
              <a:buFont typeface="Arial" pitchFamily="34" charset="0"/>
              <a:buChar char="•"/>
            </a:pPr>
            <a:r>
              <a:rPr lang="en-US" sz="1000" baseline="0" dirty="0" smtClean="0">
                <a:solidFill>
                  <a:schemeClr val="bg1"/>
                </a:solidFill>
                <a:latin typeface="Arial Narrow" pitchFamily="34" charset="0"/>
              </a:rPr>
              <a:t>PPP Committee Meeting 01/Public Workshop 01</a:t>
            </a:r>
          </a:p>
          <a:p>
            <a:pPr marL="569913" lvl="1" indent="-112713">
              <a:buFont typeface="Arial" pitchFamily="34" charset="0"/>
              <a:buChar char="•"/>
            </a:pPr>
            <a:r>
              <a:rPr lang="en-US" sz="1000" baseline="0" dirty="0" smtClean="0">
                <a:solidFill>
                  <a:schemeClr val="bg1"/>
                </a:solidFill>
                <a:latin typeface="Arial Narrow" pitchFamily="34" charset="0"/>
              </a:rPr>
              <a:t>Refinement of Vision, Goals, and Sustainability/Livability Principles</a:t>
            </a:r>
            <a:br>
              <a:rPr lang="en-US" sz="1000" baseline="0" dirty="0" smtClean="0">
                <a:solidFill>
                  <a:schemeClr val="bg1"/>
                </a:solidFill>
                <a:latin typeface="Arial Narrow" pitchFamily="34" charset="0"/>
              </a:rPr>
            </a:br>
            <a:endParaRPr lang="en-US" sz="1000" baseline="0" dirty="0" smtClean="0">
              <a:solidFill>
                <a:schemeClr val="bg1"/>
              </a:solidFill>
              <a:latin typeface="Arial Narrow" pitchFamily="34" charset="0"/>
            </a:endParaRPr>
          </a:p>
          <a:p>
            <a:pPr marL="342900" indent="-342900"/>
            <a:r>
              <a:rPr lang="en-US" sz="1200" b="1" baseline="0" dirty="0" smtClean="0">
                <a:solidFill>
                  <a:schemeClr val="bg1"/>
                </a:solidFill>
                <a:latin typeface="Arial Narrow" pitchFamily="34" charset="0"/>
              </a:rPr>
              <a:t>3.0	ENVISIONING A SUSTAINABLE FUTURE</a:t>
            </a:r>
          </a:p>
          <a:p>
            <a:pPr marL="569913" lvl="1" indent="-112713">
              <a:buFont typeface="Arial" pitchFamily="34" charset="0"/>
              <a:buChar char="•"/>
            </a:pPr>
            <a:r>
              <a:rPr lang="en-US" sz="1000" baseline="0" dirty="0" smtClean="0">
                <a:solidFill>
                  <a:schemeClr val="bg1"/>
                </a:solidFill>
                <a:latin typeface="Arial Narrow" pitchFamily="34" charset="0"/>
              </a:rPr>
              <a:t>Parkview Gardens Sustainable Development Plan Options</a:t>
            </a:r>
          </a:p>
          <a:p>
            <a:pPr marL="569913" lvl="1" indent="-112713">
              <a:buFont typeface="Arial" pitchFamily="34" charset="0"/>
              <a:buChar char="•"/>
            </a:pPr>
            <a:r>
              <a:rPr lang="en-US" sz="1000" baseline="0" dirty="0" smtClean="0">
                <a:solidFill>
                  <a:schemeClr val="bg1"/>
                </a:solidFill>
                <a:latin typeface="Arial Narrow" pitchFamily="34" charset="0"/>
              </a:rPr>
              <a:t>Preliminary Economic Development Assessment</a:t>
            </a:r>
          </a:p>
          <a:p>
            <a:pPr marL="569913" lvl="1" indent="-112713">
              <a:buFont typeface="Arial" pitchFamily="34" charset="0"/>
              <a:buChar char="•"/>
            </a:pPr>
            <a:r>
              <a:rPr lang="en-US" sz="1000" baseline="0" dirty="0" smtClean="0">
                <a:solidFill>
                  <a:schemeClr val="bg1"/>
                </a:solidFill>
                <a:latin typeface="Arial Narrow" pitchFamily="34" charset="0"/>
              </a:rPr>
              <a:t>Parkview Gardens Parks Schematic Design</a:t>
            </a:r>
          </a:p>
          <a:p>
            <a:pPr marL="569913" lvl="1" indent="-112713">
              <a:buFont typeface="Arial" pitchFamily="34" charset="0"/>
              <a:buChar char="•"/>
            </a:pPr>
            <a:r>
              <a:rPr lang="en-US" sz="1000" baseline="0" dirty="0" smtClean="0">
                <a:solidFill>
                  <a:schemeClr val="bg1"/>
                </a:solidFill>
                <a:latin typeface="Arial Narrow" pitchFamily="34" charset="0"/>
              </a:rPr>
              <a:t>PPP Committee Meeting 02/Public Workshop 02</a:t>
            </a:r>
          </a:p>
          <a:p>
            <a:pPr marL="569913" lvl="1" indent="-112713">
              <a:buFont typeface="Arial" pitchFamily="34" charset="0"/>
              <a:buChar char="•"/>
            </a:pPr>
            <a:endParaRPr lang="en-US" sz="1000" baseline="0" dirty="0" smtClean="0">
              <a:solidFill>
                <a:schemeClr val="bg1"/>
              </a:solidFill>
              <a:latin typeface="Arial Narrow" pitchFamily="34" charset="0"/>
            </a:endParaRPr>
          </a:p>
          <a:p>
            <a:pPr marL="342900" indent="-342900"/>
            <a:r>
              <a:rPr lang="en-US" sz="1200" b="1" baseline="0" dirty="0" smtClean="0">
                <a:solidFill>
                  <a:srgbClr val="FFC000"/>
                </a:solidFill>
                <a:latin typeface="Arial Narrow" pitchFamily="34" charset="0"/>
              </a:rPr>
              <a:t>4.0	DRAFT SUSTAINABLE DEVELOPMENT PLAN</a:t>
            </a:r>
          </a:p>
          <a:p>
            <a:pPr marL="569913" lvl="1" indent="-112713">
              <a:buFont typeface="Arial" pitchFamily="34" charset="0"/>
              <a:buChar char="•"/>
            </a:pPr>
            <a:r>
              <a:rPr lang="en-US" sz="1000" baseline="0" dirty="0" smtClean="0">
                <a:solidFill>
                  <a:srgbClr val="FFC000"/>
                </a:solidFill>
                <a:latin typeface="Arial Narrow" pitchFamily="34" charset="0"/>
              </a:rPr>
              <a:t>Preferred Option Sustainable Development Plan</a:t>
            </a:r>
          </a:p>
          <a:p>
            <a:pPr marL="569913" lvl="1" indent="-112713">
              <a:buFont typeface="Arial" pitchFamily="34" charset="0"/>
              <a:buChar char="•"/>
            </a:pPr>
            <a:r>
              <a:rPr lang="en-US" sz="1000" baseline="0" dirty="0" smtClean="0">
                <a:solidFill>
                  <a:schemeClr val="bg1"/>
                </a:solidFill>
                <a:latin typeface="Arial Narrow" pitchFamily="34" charset="0"/>
              </a:rPr>
              <a:t>Refinement of Economic Development Assessment</a:t>
            </a:r>
          </a:p>
          <a:p>
            <a:pPr marL="569913" lvl="1" indent="-112713">
              <a:buFont typeface="Arial" pitchFamily="34" charset="0"/>
              <a:buChar char="•"/>
            </a:pPr>
            <a:r>
              <a:rPr lang="en-US" sz="1000" baseline="0" dirty="0" smtClean="0">
                <a:solidFill>
                  <a:schemeClr val="bg1"/>
                </a:solidFill>
                <a:latin typeface="Arial Narrow" pitchFamily="34" charset="0"/>
              </a:rPr>
              <a:t>Preliminary Integrated Funding Plan</a:t>
            </a:r>
          </a:p>
          <a:p>
            <a:pPr marL="569913" lvl="1" indent="-112713">
              <a:buFont typeface="Arial" pitchFamily="34" charset="0"/>
              <a:buChar char="•"/>
            </a:pPr>
            <a:r>
              <a:rPr lang="en-US" sz="1000" baseline="0" dirty="0" smtClean="0">
                <a:solidFill>
                  <a:schemeClr val="bg1"/>
                </a:solidFill>
                <a:latin typeface="Arial Narrow" pitchFamily="34" charset="0"/>
              </a:rPr>
              <a:t>Parkview Gardens Parks 30% Design Development</a:t>
            </a:r>
          </a:p>
          <a:p>
            <a:pPr marL="569913" lvl="1" indent="-112713">
              <a:buFont typeface="Arial" pitchFamily="34" charset="0"/>
              <a:buChar char="•"/>
            </a:pPr>
            <a:r>
              <a:rPr lang="en-US" sz="1000" baseline="0" dirty="0" smtClean="0">
                <a:solidFill>
                  <a:schemeClr val="bg1"/>
                </a:solidFill>
                <a:latin typeface="Arial Narrow" pitchFamily="34" charset="0"/>
              </a:rPr>
              <a:t>PPP Committee Meeting 03/Public Workshop 03</a:t>
            </a:r>
          </a:p>
          <a:p>
            <a:pPr marL="569913" lvl="1" indent="-112713">
              <a:buFont typeface="Arial" pitchFamily="34" charset="0"/>
              <a:buChar char="•"/>
            </a:pPr>
            <a:endParaRPr lang="en-US" sz="1000" b="1" baseline="0" dirty="0" smtClean="0">
              <a:solidFill>
                <a:schemeClr val="bg1"/>
              </a:solidFill>
              <a:latin typeface="Arial Narrow" pitchFamily="34" charset="0"/>
            </a:endParaRPr>
          </a:p>
          <a:p>
            <a:pPr marL="342900" indent="-342900"/>
            <a:r>
              <a:rPr lang="en-US" sz="1200" b="1" baseline="0" dirty="0" smtClean="0">
                <a:solidFill>
                  <a:schemeClr val="bg1"/>
                </a:solidFill>
                <a:latin typeface="Arial Narrow" pitchFamily="34" charset="0"/>
              </a:rPr>
              <a:t>5.0	FINAL SUSTAINABLE DEVELOPMENT PLAN</a:t>
            </a:r>
          </a:p>
          <a:p>
            <a:pPr marL="569913" lvl="1" indent="-112713">
              <a:buFont typeface="Arial" pitchFamily="34" charset="0"/>
              <a:buChar char="•"/>
            </a:pPr>
            <a:r>
              <a:rPr lang="en-US" sz="1000" baseline="0" dirty="0" smtClean="0">
                <a:solidFill>
                  <a:schemeClr val="bg1"/>
                </a:solidFill>
                <a:latin typeface="Arial Narrow" pitchFamily="34" charset="0"/>
              </a:rPr>
              <a:t>Draft Neighborhood Sustainable Development Plan</a:t>
            </a:r>
          </a:p>
          <a:p>
            <a:pPr marL="569913" lvl="1" indent="-112713">
              <a:buFont typeface="Arial" pitchFamily="34" charset="0"/>
              <a:buChar char="•"/>
            </a:pPr>
            <a:r>
              <a:rPr lang="en-US" sz="1000" baseline="0" dirty="0" smtClean="0">
                <a:solidFill>
                  <a:schemeClr val="bg1"/>
                </a:solidFill>
                <a:latin typeface="Arial Narrow" pitchFamily="34" charset="0"/>
              </a:rPr>
              <a:t>Refinement of Integrated Funding Plan</a:t>
            </a:r>
          </a:p>
          <a:p>
            <a:pPr marL="569913" lvl="1" indent="-112713">
              <a:buFont typeface="Arial" pitchFamily="34" charset="0"/>
              <a:buChar char="•"/>
            </a:pPr>
            <a:r>
              <a:rPr lang="en-US" sz="1000" baseline="0" dirty="0" smtClean="0">
                <a:solidFill>
                  <a:schemeClr val="bg1"/>
                </a:solidFill>
                <a:latin typeface="Arial Narrow" pitchFamily="34" charset="0"/>
              </a:rPr>
              <a:t>Parkview Gardens Parks 50% Design Development</a:t>
            </a:r>
          </a:p>
          <a:p>
            <a:pPr marL="569913" lvl="1" indent="-112713">
              <a:buFont typeface="Arial" pitchFamily="34" charset="0"/>
              <a:buChar char="•"/>
            </a:pPr>
            <a:r>
              <a:rPr lang="en-US" sz="1000" baseline="0" dirty="0" smtClean="0">
                <a:solidFill>
                  <a:schemeClr val="bg1"/>
                </a:solidFill>
                <a:latin typeface="Arial Narrow" pitchFamily="34" charset="0"/>
              </a:rPr>
              <a:t>PPP Committee Meeting 04/Public Workshop 04 </a:t>
            </a:r>
          </a:p>
          <a:p>
            <a:pPr marL="569913" lvl="1" indent="-112713">
              <a:buFont typeface="Arial" pitchFamily="34" charset="0"/>
              <a:buChar char="•"/>
            </a:pPr>
            <a:r>
              <a:rPr lang="en-US" sz="1000" baseline="0" dirty="0" smtClean="0">
                <a:solidFill>
                  <a:schemeClr val="bg1"/>
                </a:solidFill>
                <a:latin typeface="Arial Narrow" pitchFamily="34" charset="0"/>
              </a:rPr>
              <a:t>Final Neighborhood Sustainable Development Plan</a:t>
            </a:r>
          </a:p>
          <a:p>
            <a:pPr marL="569913" lvl="1" indent="-112713">
              <a:buFont typeface="Arial" pitchFamily="34" charset="0"/>
              <a:buChar char="•"/>
            </a:pPr>
            <a:r>
              <a:rPr lang="en-US" sz="1000" baseline="0" dirty="0" smtClean="0">
                <a:solidFill>
                  <a:schemeClr val="bg1"/>
                </a:solidFill>
                <a:latin typeface="Arial Narrow" pitchFamily="34" charset="0"/>
              </a:rPr>
              <a:t>Final Public Presentation</a:t>
            </a:r>
            <a:endParaRPr lang="en-US" sz="1400" baseline="0" dirty="0" smtClean="0">
              <a:solidFill>
                <a:schemeClr val="bg1"/>
              </a:solidFill>
              <a:latin typeface="Arial Narrow" pitchFamily="34" charset="0"/>
            </a:endParaRPr>
          </a:p>
        </p:txBody>
      </p:sp>
      <p:grpSp>
        <p:nvGrpSpPr>
          <p:cNvPr id="2" name="Group 17"/>
          <p:cNvGrpSpPr/>
          <p:nvPr/>
        </p:nvGrpSpPr>
        <p:grpSpPr>
          <a:xfrm>
            <a:off x="4346575" y="1143000"/>
            <a:ext cx="4568826" cy="5486400"/>
            <a:chOff x="4346575" y="1143000"/>
            <a:chExt cx="4568826" cy="5486400"/>
          </a:xfrm>
        </p:grpSpPr>
        <p:pic>
          <p:nvPicPr>
            <p:cNvPr id="9" name="Picture 8" descr="DSC_5611.tif"/>
            <p:cNvPicPr>
              <a:picLocks noChangeAspect="1"/>
            </p:cNvPicPr>
            <p:nvPr/>
          </p:nvPicPr>
          <p:blipFill>
            <a:blip r:embed="rId2" cstate="screen"/>
            <a:stretch>
              <a:fillRect/>
            </a:stretch>
          </p:blipFill>
          <p:spPr>
            <a:xfrm>
              <a:off x="4346575" y="1143001"/>
              <a:ext cx="1606550" cy="2466082"/>
            </a:xfrm>
            <a:prstGeom prst="rect">
              <a:avLst/>
            </a:prstGeom>
          </p:spPr>
        </p:pic>
        <p:pic>
          <p:nvPicPr>
            <p:cNvPr id="10" name="Picture 9" descr="DSC_5656.tif"/>
            <p:cNvPicPr>
              <a:picLocks noChangeAspect="1"/>
            </p:cNvPicPr>
            <p:nvPr/>
          </p:nvPicPr>
          <p:blipFill>
            <a:blip r:embed="rId3" cstate="screen"/>
            <a:stretch>
              <a:fillRect/>
            </a:stretch>
          </p:blipFill>
          <p:spPr>
            <a:xfrm rot="16200000">
              <a:off x="6500627" y="4214625"/>
              <a:ext cx="2924172" cy="1905377"/>
            </a:xfrm>
            <a:prstGeom prst="rect">
              <a:avLst/>
            </a:prstGeom>
          </p:spPr>
        </p:pic>
        <p:pic>
          <p:nvPicPr>
            <p:cNvPr id="14" name="Picture 13" descr="DSC_5572.tif"/>
            <p:cNvPicPr>
              <a:picLocks noChangeAspect="1"/>
            </p:cNvPicPr>
            <p:nvPr/>
          </p:nvPicPr>
          <p:blipFill>
            <a:blip r:embed="rId4" cstate="screen"/>
            <a:srcRect/>
            <a:stretch>
              <a:fillRect/>
            </a:stretch>
          </p:blipFill>
          <p:spPr>
            <a:xfrm>
              <a:off x="6048375" y="1143000"/>
              <a:ext cx="2867025" cy="2468880"/>
            </a:xfrm>
            <a:prstGeom prst="rect">
              <a:avLst/>
            </a:prstGeom>
          </p:spPr>
        </p:pic>
        <p:pic>
          <p:nvPicPr>
            <p:cNvPr id="15" name="Picture 14" descr="Delmar Loop_02.jpg"/>
            <p:cNvPicPr>
              <a:picLocks noChangeAspect="1"/>
            </p:cNvPicPr>
            <p:nvPr/>
          </p:nvPicPr>
          <p:blipFill>
            <a:blip r:embed="rId5" cstate="screen"/>
            <a:srcRect/>
            <a:stretch>
              <a:fillRect/>
            </a:stretch>
          </p:blipFill>
          <p:spPr>
            <a:xfrm>
              <a:off x="4346575" y="3705226"/>
              <a:ext cx="2562979" cy="1314449"/>
            </a:xfrm>
            <a:prstGeom prst="rect">
              <a:avLst/>
            </a:prstGeom>
          </p:spPr>
        </p:pic>
        <p:pic>
          <p:nvPicPr>
            <p:cNvPr id="17" name="Picture 16" descr="DSC_5605.tif"/>
            <p:cNvPicPr>
              <a:picLocks noChangeAspect="1"/>
            </p:cNvPicPr>
            <p:nvPr/>
          </p:nvPicPr>
          <p:blipFill>
            <a:blip r:embed="rId6" cstate="screen"/>
            <a:srcRect/>
            <a:stretch>
              <a:fillRect/>
            </a:stretch>
          </p:blipFill>
          <p:spPr>
            <a:xfrm>
              <a:off x="4346575" y="5105400"/>
              <a:ext cx="2560320" cy="1524000"/>
            </a:xfrm>
            <a:prstGeom prst="rect">
              <a:avLst/>
            </a:prstGeom>
          </p:spPr>
        </p:pic>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466725" y="1143000"/>
            <a:ext cx="3644900" cy="5478423"/>
          </a:xfrm>
          <a:prstGeom prst="rect">
            <a:avLst/>
          </a:prstGeom>
          <a:noFill/>
          <a:ln w="9525">
            <a:noFill/>
            <a:miter lim="800000"/>
            <a:headEnd/>
            <a:tailEnd/>
          </a:ln>
        </p:spPr>
        <p:txBody>
          <a:bodyPr wrap="square">
            <a:spAutoFit/>
          </a:bodyPr>
          <a:lstStyle/>
          <a:p>
            <a:pPr marL="114300" indent="-114300" algn="l" rtl="0" fontAlgn="base">
              <a:spcBef>
                <a:spcPct val="0"/>
              </a:spcBef>
              <a:spcAft>
                <a:spcPct val="0"/>
              </a:spcAft>
            </a:pPr>
            <a:r>
              <a:rPr lang="en-US" sz="2400" b="1" baseline="0" dirty="0" smtClean="0">
                <a:solidFill>
                  <a:schemeClr val="bg1"/>
                </a:solidFill>
                <a:latin typeface="Arial Narrow" pitchFamily="34" charset="0"/>
              </a:rPr>
              <a:t>KEY WORK PRODUCTS</a:t>
            </a:r>
          </a:p>
          <a:p>
            <a:pPr marL="114300" indent="-114300" algn="l" rtl="0" fontAlgn="base">
              <a:spcBef>
                <a:spcPct val="0"/>
              </a:spcBef>
              <a:spcAft>
                <a:spcPct val="0"/>
              </a:spcAft>
            </a:pPr>
            <a:endParaRPr lang="en-US" sz="1400" b="1" kern="1200" baseline="0" dirty="0" smtClean="0">
              <a:solidFill>
                <a:schemeClr val="bg1"/>
              </a:solidFill>
              <a:latin typeface="Arial Narrow" pitchFamily="34" charset="0"/>
              <a:ea typeface="+mn-ea"/>
              <a:cs typeface="+mn-cs"/>
            </a:endParaRPr>
          </a:p>
          <a:p>
            <a:pPr marL="114300" indent="-114300" algn="l" rtl="0" fontAlgn="base">
              <a:spcBef>
                <a:spcPct val="0"/>
              </a:spcBef>
              <a:spcAft>
                <a:spcPct val="0"/>
              </a:spcAft>
            </a:pPr>
            <a:r>
              <a:rPr lang="en-US" sz="1600" b="1" baseline="0" dirty="0" smtClean="0">
                <a:solidFill>
                  <a:schemeClr val="bg1"/>
                </a:solidFill>
                <a:latin typeface="Arial Narrow" pitchFamily="34" charset="0"/>
              </a:rPr>
              <a:t>Neighborhood Sustainable Development Plan</a:t>
            </a:r>
          </a:p>
          <a:p>
            <a:pPr marL="285750" indent="-285750" algn="l" rtl="0" fontAlgn="base">
              <a:spcBef>
                <a:spcPct val="0"/>
              </a:spcBef>
              <a:spcAft>
                <a:spcPct val="0"/>
              </a:spcAft>
              <a:buFont typeface="Arial" pitchFamily="34" charset="0"/>
              <a:buChar char="•"/>
            </a:pPr>
            <a:r>
              <a:rPr lang="en-US" sz="1400" kern="1200" baseline="0" dirty="0" smtClean="0">
                <a:solidFill>
                  <a:schemeClr val="bg1"/>
                </a:solidFill>
                <a:latin typeface="Arial Narrow" pitchFamily="34" charset="0"/>
                <a:ea typeface="+mn-ea"/>
                <a:cs typeface="+mn-cs"/>
              </a:rPr>
              <a:t>Open Space Plan</a:t>
            </a:r>
          </a:p>
          <a:p>
            <a:pPr marL="285750" indent="-285750" algn="l" rtl="0" fontAlgn="base">
              <a:spcBef>
                <a:spcPct val="0"/>
              </a:spcBef>
              <a:spcAft>
                <a:spcPct val="0"/>
              </a:spcAft>
              <a:buFont typeface="Arial" pitchFamily="34" charset="0"/>
              <a:buChar char="•"/>
            </a:pPr>
            <a:r>
              <a:rPr lang="en-US" sz="1400" baseline="0" dirty="0" smtClean="0">
                <a:solidFill>
                  <a:schemeClr val="bg1"/>
                </a:solidFill>
                <a:latin typeface="Arial Narrow" pitchFamily="34" charset="0"/>
              </a:rPr>
              <a:t>Development Program</a:t>
            </a:r>
          </a:p>
          <a:p>
            <a:pPr marL="285750" indent="-285750" algn="l" rtl="0" fontAlgn="base">
              <a:spcBef>
                <a:spcPct val="0"/>
              </a:spcBef>
              <a:spcAft>
                <a:spcPct val="0"/>
              </a:spcAft>
              <a:buFont typeface="Arial" pitchFamily="34" charset="0"/>
              <a:buChar char="•"/>
            </a:pPr>
            <a:r>
              <a:rPr lang="en-US" sz="1400" kern="1200" baseline="0" dirty="0" smtClean="0">
                <a:solidFill>
                  <a:schemeClr val="bg1"/>
                </a:solidFill>
                <a:latin typeface="Arial Narrow" pitchFamily="34" charset="0"/>
                <a:ea typeface="+mn-ea"/>
                <a:cs typeface="+mn-cs"/>
              </a:rPr>
              <a:t>Form-Based </a:t>
            </a:r>
            <a:r>
              <a:rPr lang="en-US" sz="1400" baseline="0" dirty="0" smtClean="0">
                <a:solidFill>
                  <a:schemeClr val="bg1"/>
                </a:solidFill>
                <a:latin typeface="Arial Narrow" pitchFamily="34" charset="0"/>
              </a:rPr>
              <a:t>Recommendations</a:t>
            </a:r>
            <a:endParaRPr lang="en-US" sz="1400" kern="1200" baseline="0" dirty="0" smtClean="0">
              <a:solidFill>
                <a:schemeClr val="bg1"/>
              </a:solidFill>
              <a:latin typeface="Arial Narrow" pitchFamily="34" charset="0"/>
              <a:ea typeface="+mn-ea"/>
              <a:cs typeface="+mn-cs"/>
            </a:endParaRPr>
          </a:p>
          <a:p>
            <a:pPr marL="285750" indent="-285750" algn="l" rtl="0" fontAlgn="base">
              <a:spcBef>
                <a:spcPct val="0"/>
              </a:spcBef>
              <a:spcAft>
                <a:spcPct val="0"/>
              </a:spcAft>
              <a:buFont typeface="Arial" pitchFamily="34" charset="0"/>
              <a:buChar char="•"/>
            </a:pPr>
            <a:r>
              <a:rPr lang="en-US" sz="1400" baseline="0" dirty="0" smtClean="0">
                <a:solidFill>
                  <a:schemeClr val="bg1"/>
                </a:solidFill>
                <a:latin typeface="Arial Narrow" pitchFamily="34" charset="0"/>
              </a:rPr>
              <a:t>Urban Sustainability Systems</a:t>
            </a:r>
          </a:p>
          <a:p>
            <a:pPr marL="285750" indent="-285750" algn="l" rtl="0" fontAlgn="base">
              <a:spcBef>
                <a:spcPct val="0"/>
              </a:spcBef>
              <a:spcAft>
                <a:spcPct val="0"/>
              </a:spcAft>
              <a:buFont typeface="Arial" pitchFamily="34" charset="0"/>
              <a:buChar char="•"/>
            </a:pPr>
            <a:r>
              <a:rPr lang="en-US" sz="1400" baseline="0" dirty="0" smtClean="0">
                <a:solidFill>
                  <a:schemeClr val="bg1"/>
                </a:solidFill>
                <a:latin typeface="Arial Narrow" pitchFamily="34" charset="0"/>
              </a:rPr>
              <a:t>Vehicular Access, Traffic, and Parking Design</a:t>
            </a:r>
          </a:p>
          <a:p>
            <a:pPr algn="l" rtl="0" fontAlgn="base">
              <a:spcBef>
                <a:spcPct val="0"/>
              </a:spcBef>
              <a:spcAft>
                <a:spcPct val="0"/>
              </a:spcAft>
            </a:pPr>
            <a:endParaRPr lang="en-US" sz="1400" baseline="0" dirty="0">
              <a:solidFill>
                <a:schemeClr val="bg1"/>
              </a:solidFill>
              <a:latin typeface="Arial Narrow" pitchFamily="34" charset="0"/>
            </a:endParaRPr>
          </a:p>
          <a:p>
            <a:pPr algn="l" rtl="0" fontAlgn="base">
              <a:spcBef>
                <a:spcPct val="0"/>
              </a:spcBef>
              <a:spcAft>
                <a:spcPct val="0"/>
              </a:spcAft>
            </a:pPr>
            <a:r>
              <a:rPr lang="en-US" sz="1600" b="1" baseline="0" dirty="0" smtClean="0">
                <a:solidFill>
                  <a:schemeClr val="bg1"/>
                </a:solidFill>
                <a:latin typeface="Arial Narrow" pitchFamily="34" charset="0"/>
              </a:rPr>
              <a:t>Integrated Funding Plan</a:t>
            </a:r>
          </a:p>
          <a:p>
            <a:pPr algn="l" rtl="0" fontAlgn="base">
              <a:spcBef>
                <a:spcPct val="0"/>
              </a:spcBef>
              <a:spcAft>
                <a:spcPct val="0"/>
              </a:spcAft>
            </a:pPr>
            <a:endParaRPr lang="en-US" sz="1600" b="1" baseline="0" dirty="0">
              <a:solidFill>
                <a:schemeClr val="bg1"/>
              </a:solidFill>
              <a:latin typeface="Arial Narrow" pitchFamily="34" charset="0"/>
            </a:endParaRPr>
          </a:p>
          <a:p>
            <a:pPr algn="l" rtl="0" fontAlgn="base">
              <a:spcBef>
                <a:spcPct val="0"/>
              </a:spcBef>
              <a:spcAft>
                <a:spcPct val="0"/>
              </a:spcAft>
            </a:pPr>
            <a:r>
              <a:rPr lang="en-US" sz="1600" b="1" baseline="0" dirty="0" smtClean="0">
                <a:solidFill>
                  <a:schemeClr val="bg1"/>
                </a:solidFill>
                <a:latin typeface="Arial Narrow" pitchFamily="34" charset="0"/>
              </a:rPr>
              <a:t>Fifty-Percent (50%) Design Development Documents for Metcalfe Park and Ackert Park</a:t>
            </a:r>
          </a:p>
          <a:p>
            <a:pPr algn="l" rtl="0" fontAlgn="base">
              <a:spcBef>
                <a:spcPct val="0"/>
              </a:spcBef>
              <a:spcAft>
                <a:spcPct val="0"/>
              </a:spcAft>
            </a:pPr>
            <a:endParaRPr lang="en-US" sz="1400" b="1" baseline="0" dirty="0" smtClean="0">
              <a:solidFill>
                <a:schemeClr val="bg1"/>
              </a:solidFill>
              <a:latin typeface="Arial Narrow" pitchFamily="34" charset="0"/>
            </a:endParaRPr>
          </a:p>
          <a:p>
            <a:pPr algn="l" rtl="0" fontAlgn="base">
              <a:spcBef>
                <a:spcPct val="0"/>
              </a:spcBef>
              <a:spcAft>
                <a:spcPct val="0"/>
              </a:spcAft>
            </a:pPr>
            <a:r>
              <a:rPr lang="en-US" sz="1600" b="1" baseline="0" dirty="0" smtClean="0">
                <a:solidFill>
                  <a:schemeClr val="bg1"/>
                </a:solidFill>
                <a:latin typeface="Arial Narrow" pitchFamily="34" charset="0"/>
              </a:rPr>
              <a:t>Ackert Walkway Conceptual Design </a:t>
            </a:r>
            <a:r>
              <a:rPr lang="en-US" sz="1200" i="1" baseline="0" dirty="0" smtClean="0">
                <a:solidFill>
                  <a:schemeClr val="bg1"/>
                </a:solidFill>
                <a:latin typeface="Arial Narrow" pitchFamily="34" charset="0"/>
              </a:rPr>
              <a:t>(by Washington University Sam Fox School of Design)</a:t>
            </a:r>
          </a:p>
          <a:p>
            <a:pPr algn="l" rtl="0" fontAlgn="base">
              <a:spcBef>
                <a:spcPct val="0"/>
              </a:spcBef>
              <a:spcAft>
                <a:spcPct val="0"/>
              </a:spcAft>
            </a:pPr>
            <a:endParaRPr lang="en-US" sz="1400" b="1" baseline="0" dirty="0">
              <a:solidFill>
                <a:schemeClr val="bg1"/>
              </a:solidFill>
              <a:latin typeface="Arial Narrow" pitchFamily="34" charset="0"/>
            </a:endParaRPr>
          </a:p>
          <a:p>
            <a:r>
              <a:rPr lang="en-US" sz="1600" b="1" baseline="0" dirty="0" smtClean="0">
                <a:solidFill>
                  <a:schemeClr val="bg1"/>
                </a:solidFill>
                <a:latin typeface="Arial Narrow" pitchFamily="34" charset="0"/>
              </a:rPr>
              <a:t>Neighborhood Housing Design Prototypes </a:t>
            </a:r>
            <a:r>
              <a:rPr lang="en-US" sz="1200" i="1" baseline="0" dirty="0">
                <a:solidFill>
                  <a:schemeClr val="bg1"/>
                </a:solidFill>
                <a:latin typeface="Arial Narrow" pitchFamily="34" charset="0"/>
              </a:rPr>
              <a:t>(by Washington University Sam Fox School of Design)</a:t>
            </a:r>
          </a:p>
          <a:p>
            <a:pPr algn="l" rtl="0" fontAlgn="base">
              <a:spcBef>
                <a:spcPct val="0"/>
              </a:spcBef>
              <a:spcAft>
                <a:spcPct val="0"/>
              </a:spcAft>
            </a:pPr>
            <a:endParaRPr lang="en-US" sz="1600" b="1" baseline="0" dirty="0" smtClean="0">
              <a:solidFill>
                <a:schemeClr val="bg1"/>
              </a:solidFill>
              <a:latin typeface="Arial Narrow" pitchFamily="34" charset="0"/>
            </a:endParaRPr>
          </a:p>
          <a:p>
            <a:pPr marL="285750" indent="-285750" algn="l" rtl="0" fontAlgn="base">
              <a:spcBef>
                <a:spcPct val="0"/>
              </a:spcBef>
              <a:spcAft>
                <a:spcPct val="0"/>
              </a:spcAft>
              <a:buFont typeface="Arial" pitchFamily="34" charset="0"/>
              <a:buChar char="•"/>
            </a:pPr>
            <a:endParaRPr lang="en-US" sz="1400" kern="1200" baseline="0" dirty="0" smtClean="0">
              <a:solidFill>
                <a:schemeClr val="bg1"/>
              </a:solidFill>
              <a:latin typeface="Arial Narrow" pitchFamily="34" charset="0"/>
              <a:ea typeface="+mn-ea"/>
              <a:cs typeface="+mn-cs"/>
            </a:endParaRPr>
          </a:p>
        </p:txBody>
      </p:sp>
      <p:grpSp>
        <p:nvGrpSpPr>
          <p:cNvPr id="2" name="Group 17"/>
          <p:cNvGrpSpPr/>
          <p:nvPr/>
        </p:nvGrpSpPr>
        <p:grpSpPr>
          <a:xfrm>
            <a:off x="4346575" y="1143000"/>
            <a:ext cx="4568826" cy="5486400"/>
            <a:chOff x="4346575" y="1143000"/>
            <a:chExt cx="4568826" cy="5486400"/>
          </a:xfrm>
        </p:grpSpPr>
        <p:pic>
          <p:nvPicPr>
            <p:cNvPr id="9" name="Picture 8" descr="DSC_5611.tif"/>
            <p:cNvPicPr>
              <a:picLocks noChangeAspect="1"/>
            </p:cNvPicPr>
            <p:nvPr/>
          </p:nvPicPr>
          <p:blipFill>
            <a:blip r:embed="rId2" cstate="screen"/>
            <a:stretch>
              <a:fillRect/>
            </a:stretch>
          </p:blipFill>
          <p:spPr>
            <a:xfrm>
              <a:off x="4346575" y="1143001"/>
              <a:ext cx="1606550" cy="2466082"/>
            </a:xfrm>
            <a:prstGeom prst="rect">
              <a:avLst/>
            </a:prstGeom>
          </p:spPr>
        </p:pic>
        <p:pic>
          <p:nvPicPr>
            <p:cNvPr id="10" name="Picture 9" descr="DSC_5656.tif"/>
            <p:cNvPicPr>
              <a:picLocks noChangeAspect="1"/>
            </p:cNvPicPr>
            <p:nvPr/>
          </p:nvPicPr>
          <p:blipFill>
            <a:blip r:embed="rId3" cstate="screen"/>
            <a:stretch>
              <a:fillRect/>
            </a:stretch>
          </p:blipFill>
          <p:spPr>
            <a:xfrm rot="16200000">
              <a:off x="6500627" y="4214625"/>
              <a:ext cx="2924172" cy="1905377"/>
            </a:xfrm>
            <a:prstGeom prst="rect">
              <a:avLst/>
            </a:prstGeom>
          </p:spPr>
        </p:pic>
        <p:pic>
          <p:nvPicPr>
            <p:cNvPr id="14" name="Picture 13" descr="DSC_5572.tif"/>
            <p:cNvPicPr>
              <a:picLocks noChangeAspect="1"/>
            </p:cNvPicPr>
            <p:nvPr/>
          </p:nvPicPr>
          <p:blipFill>
            <a:blip r:embed="rId4" cstate="screen"/>
            <a:srcRect/>
            <a:stretch>
              <a:fillRect/>
            </a:stretch>
          </p:blipFill>
          <p:spPr>
            <a:xfrm>
              <a:off x="6048375" y="1143000"/>
              <a:ext cx="2867025" cy="2468880"/>
            </a:xfrm>
            <a:prstGeom prst="rect">
              <a:avLst/>
            </a:prstGeom>
          </p:spPr>
        </p:pic>
        <p:pic>
          <p:nvPicPr>
            <p:cNvPr id="15" name="Picture 14" descr="Delmar Loop_02.jpg"/>
            <p:cNvPicPr>
              <a:picLocks noChangeAspect="1"/>
            </p:cNvPicPr>
            <p:nvPr/>
          </p:nvPicPr>
          <p:blipFill>
            <a:blip r:embed="rId5" cstate="screen"/>
            <a:srcRect/>
            <a:stretch>
              <a:fillRect/>
            </a:stretch>
          </p:blipFill>
          <p:spPr>
            <a:xfrm>
              <a:off x="4346575" y="3705226"/>
              <a:ext cx="2562979" cy="1314449"/>
            </a:xfrm>
            <a:prstGeom prst="rect">
              <a:avLst/>
            </a:prstGeom>
          </p:spPr>
        </p:pic>
        <p:pic>
          <p:nvPicPr>
            <p:cNvPr id="17" name="Picture 16" descr="DSC_5605.tif"/>
            <p:cNvPicPr>
              <a:picLocks noChangeAspect="1"/>
            </p:cNvPicPr>
            <p:nvPr/>
          </p:nvPicPr>
          <p:blipFill>
            <a:blip r:embed="rId6" cstate="screen"/>
            <a:srcRect/>
            <a:stretch>
              <a:fillRect/>
            </a:stretch>
          </p:blipFill>
          <p:spPr>
            <a:xfrm>
              <a:off x="4346575" y="5105400"/>
              <a:ext cx="2560320" cy="1524000"/>
            </a:xfrm>
            <a:prstGeom prst="rect">
              <a:avLst/>
            </a:prstGeom>
          </p:spPr>
        </p:pic>
      </p:grpSp>
    </p:spTree>
    <p:extLst>
      <p:ext uri="{BB962C8B-B14F-4D97-AF65-F5344CB8AC3E}">
        <p14:creationId xmlns:p14="http://schemas.microsoft.com/office/powerpoint/2010/main" val="325004018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199" y="1143000"/>
            <a:ext cx="3780846" cy="5447645"/>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PROJECT SCHEDULE</a:t>
            </a:r>
          </a:p>
          <a:p>
            <a:pPr>
              <a:buClr>
                <a:schemeClr val="bg1"/>
              </a:buClr>
              <a:buSzPct val="50000"/>
              <a:buFont typeface="Arial" pitchFamily="34" charset="0"/>
              <a:buChar char="•"/>
            </a:pPr>
            <a:endParaRPr lang="en-US" sz="1600" baseline="0" dirty="0" smtClean="0">
              <a:solidFill>
                <a:schemeClr val="bg1"/>
              </a:solidFill>
              <a:latin typeface="Arial Narrow" pitchFamily="34" charset="0"/>
            </a:endParaRPr>
          </a:p>
          <a:p>
            <a:pPr marL="1655763" indent="-1655763">
              <a:buClr>
                <a:schemeClr val="bg1"/>
              </a:buClr>
              <a:buSzPct val="50000"/>
              <a:tabLst>
                <a:tab pos="1655763" algn="l"/>
              </a:tabLst>
            </a:pPr>
            <a:r>
              <a:rPr lang="en-US" sz="1200" baseline="0" dirty="0" smtClean="0">
                <a:solidFill>
                  <a:schemeClr val="bg1"/>
                </a:solidFill>
                <a:latin typeface="Arial Narrow" pitchFamily="34" charset="0"/>
              </a:rPr>
              <a:t>February 21, 2011:	Notice to Proceed</a:t>
            </a:r>
          </a:p>
          <a:p>
            <a:pPr marL="1655763" indent="-1655763">
              <a:buClr>
                <a:schemeClr val="bg1"/>
              </a:buClr>
              <a:buSzPct val="50000"/>
              <a:tabLst>
                <a:tab pos="1655763" algn="l"/>
              </a:tabLst>
            </a:pPr>
            <a:endParaRPr lang="en-US" sz="1200" b="1" baseline="0" dirty="0">
              <a:solidFill>
                <a:schemeClr val="bg1"/>
              </a:solidFill>
              <a:latin typeface="Arial Narrow" pitchFamily="34" charset="0"/>
            </a:endParaRPr>
          </a:p>
          <a:p>
            <a:pPr marL="1655763" indent="-1655763">
              <a:buClr>
                <a:schemeClr val="bg1"/>
              </a:buClr>
              <a:buSzPct val="50000"/>
              <a:tabLst>
                <a:tab pos="1655763" algn="l"/>
              </a:tabLst>
            </a:pPr>
            <a:r>
              <a:rPr lang="en-US" sz="1200" b="1" baseline="0" dirty="0" smtClean="0">
                <a:solidFill>
                  <a:schemeClr val="bg1"/>
                </a:solidFill>
                <a:latin typeface="Arial Narrow" pitchFamily="34" charset="0"/>
              </a:rPr>
              <a:t>February 26:	Trailnet Bike/Walk Audit</a:t>
            </a:r>
          </a:p>
          <a:p>
            <a:pPr marL="1655763" indent="-1655763">
              <a:buClr>
                <a:schemeClr val="bg1"/>
              </a:buClr>
              <a:buSzPct val="50000"/>
              <a:tabLst>
                <a:tab pos="1655763" algn="l"/>
              </a:tabLst>
            </a:pPr>
            <a:endParaRPr lang="en-US" sz="1200" b="1" baseline="0" dirty="0">
              <a:solidFill>
                <a:schemeClr val="bg1"/>
              </a:solidFill>
              <a:latin typeface="Arial Narrow" pitchFamily="34" charset="0"/>
            </a:endParaRPr>
          </a:p>
          <a:p>
            <a:pPr marL="1655763" indent="-1655763">
              <a:buClr>
                <a:schemeClr val="bg1"/>
              </a:buClr>
              <a:buSzPct val="50000"/>
              <a:tabLst>
                <a:tab pos="1655763" algn="l"/>
              </a:tabLst>
            </a:pPr>
            <a:r>
              <a:rPr lang="en-US" sz="1200" baseline="0" dirty="0" smtClean="0">
                <a:solidFill>
                  <a:schemeClr val="bg1"/>
                </a:solidFill>
                <a:latin typeface="Arial Narrow" pitchFamily="34" charset="0"/>
              </a:rPr>
              <a:t>February 21 – </a:t>
            </a:r>
          </a:p>
          <a:p>
            <a:pPr marL="1655763" indent="-1655763">
              <a:buClr>
                <a:schemeClr val="bg1"/>
              </a:buClr>
              <a:buSzPct val="50000"/>
              <a:tabLst>
                <a:tab pos="1655763" algn="l"/>
              </a:tabLst>
            </a:pPr>
            <a:r>
              <a:rPr lang="en-US" sz="1200" baseline="0" dirty="0" smtClean="0">
                <a:solidFill>
                  <a:schemeClr val="bg1"/>
                </a:solidFill>
                <a:latin typeface="Arial Narrow" pitchFamily="34" charset="0"/>
              </a:rPr>
              <a:t>April 29:	H3 Studio Neighborhood Analysis</a:t>
            </a:r>
          </a:p>
          <a:p>
            <a:pPr marL="1655763" indent="-1655763">
              <a:buClr>
                <a:schemeClr val="bg1"/>
              </a:buClr>
              <a:buSzPct val="50000"/>
              <a:tabLst>
                <a:tab pos="1655763" algn="l"/>
              </a:tabLst>
            </a:pPr>
            <a:endParaRPr lang="en-US" sz="1200" baseline="0" dirty="0">
              <a:solidFill>
                <a:schemeClr val="bg1"/>
              </a:solidFill>
              <a:latin typeface="Arial Narrow" pitchFamily="34" charset="0"/>
            </a:endParaRPr>
          </a:p>
          <a:p>
            <a:pPr marL="1655763" indent="-1655763">
              <a:buClr>
                <a:schemeClr val="bg1"/>
              </a:buClr>
              <a:buSzPct val="50000"/>
              <a:tabLst>
                <a:tab pos="1655763" algn="l"/>
              </a:tabLst>
            </a:pPr>
            <a:r>
              <a:rPr lang="en-US" sz="1200" baseline="0" dirty="0" smtClean="0">
                <a:solidFill>
                  <a:schemeClr val="bg1"/>
                </a:solidFill>
                <a:latin typeface="Arial Narrow" pitchFamily="34" charset="0"/>
              </a:rPr>
              <a:t>	ARCH 657: Contemporary Practices in Sustainable Urbanism</a:t>
            </a:r>
          </a:p>
          <a:p>
            <a:pPr marL="1655763" indent="-1655763">
              <a:buClr>
                <a:schemeClr val="bg1"/>
              </a:buClr>
              <a:buSzPct val="50000"/>
              <a:tabLst>
                <a:tab pos="1655763" algn="l"/>
              </a:tabLst>
            </a:pPr>
            <a:endParaRPr lang="en-US" sz="1200" baseline="0" dirty="0">
              <a:solidFill>
                <a:schemeClr val="bg1"/>
              </a:solidFill>
              <a:latin typeface="Arial Narrow" pitchFamily="34" charset="0"/>
            </a:endParaRPr>
          </a:p>
          <a:p>
            <a:pPr marL="1655763" indent="-1655763">
              <a:buClr>
                <a:schemeClr val="bg1"/>
              </a:buClr>
              <a:buSzPct val="50000"/>
              <a:tabLst>
                <a:tab pos="1655763" algn="l"/>
              </a:tabLst>
            </a:pPr>
            <a:r>
              <a:rPr lang="en-US" sz="1200" baseline="0" dirty="0" smtClean="0">
                <a:solidFill>
                  <a:schemeClr val="bg1"/>
                </a:solidFill>
                <a:latin typeface="Arial Narrow" pitchFamily="34" charset="0"/>
              </a:rPr>
              <a:t>	ARCH 454: Public Space and City Life</a:t>
            </a:r>
          </a:p>
          <a:p>
            <a:pPr marL="1655763" indent="-1655763">
              <a:buClr>
                <a:schemeClr val="bg1"/>
              </a:buClr>
              <a:buSzPct val="50000"/>
              <a:tabLst>
                <a:tab pos="1655763" algn="l"/>
              </a:tabLst>
            </a:pPr>
            <a:endParaRPr lang="en-US" sz="1200" b="1" baseline="0" dirty="0">
              <a:solidFill>
                <a:schemeClr val="bg1"/>
              </a:solidFill>
              <a:latin typeface="Arial Narrow" pitchFamily="34" charset="0"/>
            </a:endParaRPr>
          </a:p>
          <a:p>
            <a:pPr marL="1655763" indent="-1655763">
              <a:buClr>
                <a:schemeClr val="bg1"/>
              </a:buClr>
              <a:buSzPct val="50000"/>
              <a:tabLst>
                <a:tab pos="1655763" algn="l"/>
              </a:tabLst>
            </a:pPr>
            <a:r>
              <a:rPr lang="en-US" sz="1200" b="1" baseline="0" dirty="0" smtClean="0">
                <a:solidFill>
                  <a:schemeClr val="bg1"/>
                </a:solidFill>
                <a:latin typeface="Arial Narrow" pitchFamily="34" charset="0"/>
              </a:rPr>
              <a:t>March 26:	Community Workshop</a:t>
            </a:r>
          </a:p>
          <a:p>
            <a:pPr marL="1655763" indent="-1655763">
              <a:buClr>
                <a:schemeClr val="bg1"/>
              </a:buClr>
              <a:buSzPct val="50000"/>
              <a:tabLst>
                <a:tab pos="1655763" algn="l"/>
              </a:tabLst>
            </a:pPr>
            <a:r>
              <a:rPr lang="en-US" sz="1200" b="1" baseline="0" dirty="0">
                <a:solidFill>
                  <a:schemeClr val="bg1"/>
                </a:solidFill>
                <a:latin typeface="Arial Narrow" pitchFamily="34" charset="0"/>
              </a:rPr>
              <a:t>	</a:t>
            </a:r>
            <a:r>
              <a:rPr lang="en-US" sz="1200" b="1" i="1" baseline="0" dirty="0" smtClean="0">
                <a:solidFill>
                  <a:schemeClr val="bg1"/>
                </a:solidFill>
                <a:latin typeface="Arial Narrow" pitchFamily="34" charset="0"/>
              </a:rPr>
              <a:t>Public Space and City Life – Ackert Walkway Case Studies</a:t>
            </a:r>
          </a:p>
          <a:p>
            <a:pPr marL="1655763" indent="-1655763">
              <a:buClr>
                <a:schemeClr val="bg1"/>
              </a:buClr>
              <a:buSzPct val="50000"/>
              <a:tabLst>
                <a:tab pos="1655763" algn="l"/>
              </a:tabLst>
            </a:pPr>
            <a:endParaRPr lang="en-US" sz="1200" b="1" baseline="0" dirty="0">
              <a:solidFill>
                <a:schemeClr val="bg1"/>
              </a:solidFill>
              <a:latin typeface="Arial Narrow" pitchFamily="34" charset="0"/>
            </a:endParaRPr>
          </a:p>
          <a:p>
            <a:pPr marL="1655763" indent="-1655763">
              <a:buClr>
                <a:schemeClr val="bg1"/>
              </a:buClr>
              <a:buSzPct val="50000"/>
              <a:tabLst>
                <a:tab pos="1655763" algn="l"/>
              </a:tabLst>
            </a:pPr>
            <a:r>
              <a:rPr lang="en-US" sz="1200" b="1" baseline="0" dirty="0" smtClean="0">
                <a:solidFill>
                  <a:schemeClr val="bg1"/>
                </a:solidFill>
                <a:latin typeface="Arial Narrow" pitchFamily="34" charset="0"/>
              </a:rPr>
              <a:t>June 8: 	PPP Committee Meeting/</a:t>
            </a:r>
            <a:br>
              <a:rPr lang="en-US" sz="1200" b="1" baseline="0" dirty="0" smtClean="0">
                <a:solidFill>
                  <a:schemeClr val="bg1"/>
                </a:solidFill>
                <a:latin typeface="Arial Narrow" pitchFamily="34" charset="0"/>
              </a:rPr>
            </a:br>
            <a:r>
              <a:rPr lang="en-US" sz="1200" b="1" baseline="0" dirty="0" smtClean="0">
                <a:solidFill>
                  <a:schemeClr val="bg1"/>
                </a:solidFill>
                <a:latin typeface="Arial Narrow" pitchFamily="34" charset="0"/>
              </a:rPr>
              <a:t>Public Workshop 01:</a:t>
            </a:r>
          </a:p>
          <a:p>
            <a:pPr marL="1655763" indent="-1655763">
              <a:buClr>
                <a:schemeClr val="bg1"/>
              </a:buClr>
              <a:buSzPct val="50000"/>
              <a:tabLst>
                <a:tab pos="1655763" algn="l"/>
              </a:tabLst>
            </a:pPr>
            <a:r>
              <a:rPr lang="en-US" sz="1200" b="1" baseline="0" dirty="0">
                <a:solidFill>
                  <a:schemeClr val="bg1"/>
                </a:solidFill>
                <a:latin typeface="Arial Narrow" pitchFamily="34" charset="0"/>
              </a:rPr>
              <a:t>	</a:t>
            </a:r>
            <a:r>
              <a:rPr lang="en-US" sz="1200" b="1" i="1" baseline="0" dirty="0" smtClean="0">
                <a:solidFill>
                  <a:schemeClr val="bg1"/>
                </a:solidFill>
                <a:latin typeface="Arial Narrow" pitchFamily="34" charset="0"/>
              </a:rPr>
              <a:t>Defining Livability – A Public Workshop on Sustainable Living</a:t>
            </a:r>
          </a:p>
          <a:p>
            <a:pPr marL="1655763" indent="-1655763">
              <a:buClr>
                <a:schemeClr val="bg1"/>
              </a:buClr>
              <a:buSzPct val="50000"/>
              <a:tabLst>
                <a:tab pos="1655763" algn="l"/>
              </a:tabLst>
            </a:pPr>
            <a:endParaRPr lang="en-US" sz="800" baseline="0" dirty="0" smtClean="0">
              <a:solidFill>
                <a:schemeClr val="bg1"/>
              </a:solidFill>
              <a:latin typeface="Arial Narrow" pitchFamily="34" charset="0"/>
            </a:endParaRPr>
          </a:p>
          <a:p>
            <a:pPr marL="1655763" indent="-1655763">
              <a:buClr>
                <a:schemeClr val="bg1"/>
              </a:buClr>
              <a:buSzPct val="50000"/>
              <a:tabLst>
                <a:tab pos="1655763" algn="l"/>
              </a:tabLst>
            </a:pPr>
            <a:r>
              <a:rPr lang="en-US" sz="1200" b="1" baseline="0" dirty="0" smtClean="0">
                <a:solidFill>
                  <a:schemeClr val="bg1"/>
                </a:solidFill>
                <a:latin typeface="Arial Narrow" pitchFamily="34" charset="0"/>
              </a:rPr>
              <a:t>August 30:	PPP Committee Meeting/</a:t>
            </a:r>
            <a:br>
              <a:rPr lang="en-US" sz="1200" b="1" baseline="0" dirty="0" smtClean="0">
                <a:solidFill>
                  <a:schemeClr val="bg1"/>
                </a:solidFill>
                <a:latin typeface="Arial Narrow" pitchFamily="34" charset="0"/>
              </a:rPr>
            </a:br>
            <a:r>
              <a:rPr lang="en-US" sz="1200" b="1" baseline="0" dirty="0" smtClean="0">
                <a:solidFill>
                  <a:schemeClr val="bg1"/>
                </a:solidFill>
                <a:latin typeface="Arial Narrow" pitchFamily="34" charset="0"/>
              </a:rPr>
              <a:t>Public Workshop 02:</a:t>
            </a:r>
          </a:p>
          <a:p>
            <a:pPr marL="1655763" indent="-1655763">
              <a:buClr>
                <a:schemeClr val="bg1"/>
              </a:buClr>
              <a:buSzPct val="50000"/>
              <a:tabLst>
                <a:tab pos="1655763" algn="l"/>
              </a:tabLst>
            </a:pPr>
            <a:r>
              <a:rPr lang="en-US" sz="1200" b="1" baseline="0" dirty="0">
                <a:solidFill>
                  <a:schemeClr val="bg1"/>
                </a:solidFill>
                <a:latin typeface="Arial Narrow" pitchFamily="34" charset="0"/>
              </a:rPr>
              <a:t>	</a:t>
            </a:r>
            <a:r>
              <a:rPr lang="en-US" sz="1200" b="1" i="1" baseline="0" dirty="0" smtClean="0">
                <a:solidFill>
                  <a:schemeClr val="bg1"/>
                </a:solidFill>
                <a:latin typeface="Arial Narrow" pitchFamily="34" charset="0"/>
              </a:rPr>
              <a:t>Exploring Housing and Parks in Parkview Gardens</a:t>
            </a:r>
          </a:p>
        </p:txBody>
      </p:sp>
      <p:grpSp>
        <p:nvGrpSpPr>
          <p:cNvPr id="2" name="Group 18"/>
          <p:cNvGrpSpPr/>
          <p:nvPr/>
        </p:nvGrpSpPr>
        <p:grpSpPr>
          <a:xfrm>
            <a:off x="4346575" y="1143000"/>
            <a:ext cx="4568826" cy="5486400"/>
            <a:chOff x="4346575" y="1143000"/>
            <a:chExt cx="4568826" cy="5486400"/>
          </a:xfrm>
        </p:grpSpPr>
        <p:pic>
          <p:nvPicPr>
            <p:cNvPr id="20" name="Picture 19" descr="DSC_5611.tif"/>
            <p:cNvPicPr>
              <a:picLocks noChangeAspect="1"/>
            </p:cNvPicPr>
            <p:nvPr/>
          </p:nvPicPr>
          <p:blipFill>
            <a:blip r:embed="rId2" cstate="screen"/>
            <a:stretch>
              <a:fillRect/>
            </a:stretch>
          </p:blipFill>
          <p:spPr>
            <a:xfrm>
              <a:off x="4346575" y="1143001"/>
              <a:ext cx="1606550" cy="2466082"/>
            </a:xfrm>
            <a:prstGeom prst="rect">
              <a:avLst/>
            </a:prstGeom>
          </p:spPr>
        </p:pic>
        <p:pic>
          <p:nvPicPr>
            <p:cNvPr id="21" name="Picture 20" descr="DSC_5656.tif"/>
            <p:cNvPicPr>
              <a:picLocks noChangeAspect="1"/>
            </p:cNvPicPr>
            <p:nvPr/>
          </p:nvPicPr>
          <p:blipFill>
            <a:blip r:embed="rId3" cstate="screen"/>
            <a:stretch>
              <a:fillRect/>
            </a:stretch>
          </p:blipFill>
          <p:spPr>
            <a:xfrm rot="16200000">
              <a:off x="6500627" y="4214625"/>
              <a:ext cx="2924172" cy="1905377"/>
            </a:xfrm>
            <a:prstGeom prst="rect">
              <a:avLst/>
            </a:prstGeom>
          </p:spPr>
        </p:pic>
        <p:pic>
          <p:nvPicPr>
            <p:cNvPr id="22" name="Picture 21" descr="DSC_5572.tif"/>
            <p:cNvPicPr>
              <a:picLocks noChangeAspect="1"/>
            </p:cNvPicPr>
            <p:nvPr/>
          </p:nvPicPr>
          <p:blipFill>
            <a:blip r:embed="rId4" cstate="screen"/>
            <a:srcRect/>
            <a:stretch>
              <a:fillRect/>
            </a:stretch>
          </p:blipFill>
          <p:spPr>
            <a:xfrm>
              <a:off x="6048375" y="1143000"/>
              <a:ext cx="2867025" cy="2468880"/>
            </a:xfrm>
            <a:prstGeom prst="rect">
              <a:avLst/>
            </a:prstGeom>
          </p:spPr>
        </p:pic>
        <p:pic>
          <p:nvPicPr>
            <p:cNvPr id="23" name="Picture 22" descr="Delmar Loop_02.jpg"/>
            <p:cNvPicPr>
              <a:picLocks noChangeAspect="1"/>
            </p:cNvPicPr>
            <p:nvPr/>
          </p:nvPicPr>
          <p:blipFill>
            <a:blip r:embed="rId5" cstate="screen"/>
            <a:srcRect/>
            <a:stretch>
              <a:fillRect/>
            </a:stretch>
          </p:blipFill>
          <p:spPr>
            <a:xfrm>
              <a:off x="4346575" y="3705226"/>
              <a:ext cx="2562979" cy="1314449"/>
            </a:xfrm>
            <a:prstGeom prst="rect">
              <a:avLst/>
            </a:prstGeom>
          </p:spPr>
        </p:pic>
        <p:pic>
          <p:nvPicPr>
            <p:cNvPr id="24" name="Picture 23" descr="DSC_5605.tif"/>
            <p:cNvPicPr>
              <a:picLocks noChangeAspect="1"/>
            </p:cNvPicPr>
            <p:nvPr/>
          </p:nvPicPr>
          <p:blipFill>
            <a:blip r:embed="rId6" cstate="screen"/>
            <a:srcRect/>
            <a:stretch>
              <a:fillRect/>
            </a:stretch>
          </p:blipFill>
          <p:spPr>
            <a:xfrm>
              <a:off x="4346575" y="5105400"/>
              <a:ext cx="2560320" cy="1524000"/>
            </a:xfrm>
            <a:prstGeom prst="rect">
              <a:avLst/>
            </a:prstGeom>
          </p:spPr>
        </p:pic>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199" y="1143000"/>
            <a:ext cx="3780846" cy="5693866"/>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PROJECT SCHEDULE </a:t>
            </a:r>
            <a:r>
              <a:rPr lang="en-US" sz="2000" b="1" i="1" baseline="0" dirty="0" smtClean="0">
                <a:solidFill>
                  <a:schemeClr val="bg1"/>
                </a:solidFill>
                <a:latin typeface="Arial Narrow" pitchFamily="34" charset="0"/>
              </a:rPr>
              <a:t>(cont.)</a:t>
            </a:r>
          </a:p>
          <a:p>
            <a:pPr marL="1655763" indent="-1655763">
              <a:buClr>
                <a:schemeClr val="bg1"/>
              </a:buClr>
              <a:buSzPct val="50000"/>
              <a:tabLst>
                <a:tab pos="1655763" algn="l"/>
              </a:tabLst>
            </a:pPr>
            <a:endParaRPr lang="en-US" sz="800" baseline="0" dirty="0" smtClean="0">
              <a:solidFill>
                <a:schemeClr val="bg1"/>
              </a:solidFill>
              <a:latin typeface="Arial Narrow" pitchFamily="34" charset="0"/>
            </a:endParaRPr>
          </a:p>
          <a:p>
            <a:pPr marL="1655763" indent="-1655763">
              <a:buClr>
                <a:schemeClr val="bg1"/>
              </a:buClr>
              <a:buSzPct val="50000"/>
              <a:tabLst>
                <a:tab pos="1655763" algn="l"/>
              </a:tabLst>
            </a:pPr>
            <a:endParaRPr lang="en-US" sz="800" baseline="0" dirty="0">
              <a:solidFill>
                <a:schemeClr val="bg1"/>
              </a:solidFill>
              <a:latin typeface="Arial Narrow" pitchFamily="34" charset="0"/>
            </a:endParaRPr>
          </a:p>
          <a:p>
            <a:pPr marL="1655763" indent="-1655763">
              <a:buClr>
                <a:schemeClr val="bg1"/>
              </a:buClr>
              <a:buSzPct val="50000"/>
              <a:tabLst>
                <a:tab pos="1655763" algn="l"/>
              </a:tabLst>
            </a:pPr>
            <a:r>
              <a:rPr lang="en-US" sz="1200" baseline="0" dirty="0">
                <a:solidFill>
                  <a:schemeClr val="bg1"/>
                </a:solidFill>
                <a:latin typeface="Arial Narrow" pitchFamily="34" charset="0"/>
              </a:rPr>
              <a:t>September 22:	PPP Committee Review Session, Phase 3.0</a:t>
            </a:r>
          </a:p>
          <a:p>
            <a:pPr marL="1655763" indent="-1655763">
              <a:buClr>
                <a:schemeClr val="bg1"/>
              </a:buClr>
              <a:buSzPct val="50000"/>
              <a:tabLst>
                <a:tab pos="1655763" algn="l"/>
              </a:tabLst>
            </a:pPr>
            <a:endParaRPr lang="en-US" sz="800" baseline="0" dirty="0">
              <a:solidFill>
                <a:schemeClr val="bg1"/>
              </a:solidFill>
              <a:latin typeface="Arial Narrow" pitchFamily="34" charset="0"/>
            </a:endParaRPr>
          </a:p>
          <a:p>
            <a:pPr marL="1655763" indent="-1655763">
              <a:buClr>
                <a:schemeClr val="bg1"/>
              </a:buClr>
              <a:buSzPct val="50000"/>
              <a:tabLst>
                <a:tab pos="1655763" algn="l"/>
              </a:tabLst>
            </a:pPr>
            <a:r>
              <a:rPr lang="en-US" sz="1200" b="1" i="1" baseline="0" dirty="0">
                <a:solidFill>
                  <a:srgbClr val="FFC000"/>
                </a:solidFill>
                <a:latin typeface="Arial Narrow" pitchFamily="34" charset="0"/>
              </a:rPr>
              <a:t>October 5: 	Plan Commission </a:t>
            </a:r>
            <a:br>
              <a:rPr lang="en-US" sz="1200" b="1" i="1" baseline="0" dirty="0">
                <a:solidFill>
                  <a:srgbClr val="FFC000"/>
                </a:solidFill>
                <a:latin typeface="Arial Narrow" pitchFamily="34" charset="0"/>
              </a:rPr>
            </a:br>
            <a:r>
              <a:rPr lang="en-US" sz="1200" b="1" i="1" baseline="0" dirty="0">
                <a:solidFill>
                  <a:srgbClr val="FFC000"/>
                </a:solidFill>
                <a:latin typeface="Arial Narrow" pitchFamily="34" charset="0"/>
              </a:rPr>
              <a:t>Presentation 01</a:t>
            </a:r>
          </a:p>
          <a:p>
            <a:pPr marL="1655763" indent="-1655763">
              <a:buClr>
                <a:schemeClr val="bg1"/>
              </a:buClr>
              <a:buSzPct val="50000"/>
              <a:tabLst>
                <a:tab pos="1655763" algn="l"/>
              </a:tabLst>
            </a:pPr>
            <a:endParaRPr lang="en-US" sz="1200" b="1" baseline="0" dirty="0" smtClean="0">
              <a:solidFill>
                <a:schemeClr val="bg1"/>
              </a:solidFill>
              <a:latin typeface="Arial Narrow" pitchFamily="34" charset="0"/>
            </a:endParaRPr>
          </a:p>
          <a:p>
            <a:pPr marL="1655763" indent="-1655763">
              <a:buClr>
                <a:schemeClr val="bg1"/>
              </a:buClr>
              <a:buSzPct val="50000"/>
              <a:tabLst>
                <a:tab pos="1655763" algn="l"/>
              </a:tabLst>
            </a:pPr>
            <a:r>
              <a:rPr lang="en-US" sz="1200" b="1" baseline="0" dirty="0" smtClean="0">
                <a:solidFill>
                  <a:schemeClr val="bg1"/>
                </a:solidFill>
                <a:latin typeface="Arial Narrow" pitchFamily="34" charset="0"/>
              </a:rPr>
              <a:t>November </a:t>
            </a:r>
            <a:r>
              <a:rPr lang="en-US" sz="1200" b="1" baseline="0" dirty="0">
                <a:solidFill>
                  <a:schemeClr val="bg1"/>
                </a:solidFill>
                <a:latin typeface="Arial Narrow" pitchFamily="34" charset="0"/>
              </a:rPr>
              <a:t>9:	PPP Committee Meeting/</a:t>
            </a:r>
            <a:br>
              <a:rPr lang="en-US" sz="1200" b="1" baseline="0" dirty="0">
                <a:solidFill>
                  <a:schemeClr val="bg1"/>
                </a:solidFill>
                <a:latin typeface="Arial Narrow" pitchFamily="34" charset="0"/>
              </a:rPr>
            </a:br>
            <a:r>
              <a:rPr lang="en-US" sz="1200" b="1" baseline="0" dirty="0">
                <a:solidFill>
                  <a:schemeClr val="bg1"/>
                </a:solidFill>
                <a:latin typeface="Arial Narrow" pitchFamily="34" charset="0"/>
              </a:rPr>
              <a:t>Public Workshop </a:t>
            </a:r>
            <a:r>
              <a:rPr lang="en-US" sz="1200" b="1" baseline="0" dirty="0" smtClean="0">
                <a:solidFill>
                  <a:schemeClr val="bg1"/>
                </a:solidFill>
                <a:latin typeface="Arial Narrow" pitchFamily="34" charset="0"/>
              </a:rPr>
              <a:t>03 – </a:t>
            </a:r>
            <a:r>
              <a:rPr lang="en-US" sz="1200" b="1" i="1" baseline="0" dirty="0" smtClean="0">
                <a:solidFill>
                  <a:schemeClr val="bg1"/>
                </a:solidFill>
                <a:latin typeface="Arial Narrow" pitchFamily="34" charset="0"/>
              </a:rPr>
              <a:t>Sustainable Development Plan Preferred Option</a:t>
            </a:r>
            <a:endParaRPr lang="en-US" sz="1200" b="1" i="1" baseline="0" dirty="0">
              <a:solidFill>
                <a:schemeClr val="bg1"/>
              </a:solidFill>
              <a:latin typeface="Arial Narrow" pitchFamily="34" charset="0"/>
            </a:endParaRPr>
          </a:p>
          <a:p>
            <a:pPr marL="1655763" indent="-1655763">
              <a:buClr>
                <a:schemeClr val="bg1"/>
              </a:buClr>
              <a:buSzPct val="50000"/>
              <a:tabLst>
                <a:tab pos="1655763" algn="l"/>
              </a:tabLst>
            </a:pPr>
            <a:endParaRPr lang="en-US" sz="1200" baseline="0" dirty="0" smtClean="0">
              <a:solidFill>
                <a:schemeClr val="bg1"/>
              </a:solidFill>
              <a:latin typeface="Arial Narrow" pitchFamily="34" charset="0"/>
            </a:endParaRPr>
          </a:p>
          <a:p>
            <a:pPr marL="1655763" indent="-1655763">
              <a:buClr>
                <a:schemeClr val="bg1"/>
              </a:buClr>
              <a:buSzPct val="50000"/>
              <a:tabLst>
                <a:tab pos="1655763" algn="l"/>
              </a:tabLst>
            </a:pPr>
            <a:r>
              <a:rPr lang="en-US" sz="1200" baseline="0" dirty="0" smtClean="0">
                <a:solidFill>
                  <a:schemeClr val="bg1"/>
                </a:solidFill>
                <a:latin typeface="Arial Narrow" pitchFamily="34" charset="0"/>
              </a:rPr>
              <a:t>Week of December 5:	PPP Committee Review Session, Phase 4.0</a:t>
            </a:r>
          </a:p>
          <a:p>
            <a:pPr marL="1655763" indent="-1655763">
              <a:buClr>
                <a:schemeClr val="bg1"/>
              </a:buClr>
              <a:buSzPct val="50000"/>
              <a:tabLst>
                <a:tab pos="1655763" algn="l"/>
              </a:tabLst>
            </a:pPr>
            <a:endParaRPr lang="en-US" sz="800" baseline="0" dirty="0" smtClean="0">
              <a:solidFill>
                <a:schemeClr val="bg1"/>
              </a:solidFill>
              <a:latin typeface="Arial Narrow" pitchFamily="34" charset="0"/>
            </a:endParaRPr>
          </a:p>
          <a:p>
            <a:pPr marL="1655763" indent="-1655763">
              <a:buClr>
                <a:schemeClr val="bg1"/>
              </a:buClr>
              <a:buSzPct val="50000"/>
              <a:tabLst>
                <a:tab pos="1655763" algn="l"/>
              </a:tabLst>
            </a:pPr>
            <a:r>
              <a:rPr lang="en-US" sz="1200" b="1" baseline="0" dirty="0" smtClean="0">
                <a:solidFill>
                  <a:schemeClr val="bg1"/>
                </a:solidFill>
                <a:latin typeface="Arial Narrow" pitchFamily="34" charset="0"/>
              </a:rPr>
              <a:t>Week of January 16, 2012:	PPP Committee Meeting/</a:t>
            </a:r>
            <a:br>
              <a:rPr lang="en-US" sz="1200" b="1" baseline="0" dirty="0" smtClean="0">
                <a:solidFill>
                  <a:schemeClr val="bg1"/>
                </a:solidFill>
                <a:latin typeface="Arial Narrow" pitchFamily="34" charset="0"/>
              </a:rPr>
            </a:br>
            <a:r>
              <a:rPr lang="en-US" sz="1200" b="1" baseline="0" dirty="0" smtClean="0">
                <a:solidFill>
                  <a:schemeClr val="bg1"/>
                </a:solidFill>
                <a:latin typeface="Arial Narrow" pitchFamily="34" charset="0"/>
              </a:rPr>
              <a:t>Public Workshop 04 – Draft Sustainable Development Plan</a:t>
            </a:r>
          </a:p>
          <a:p>
            <a:pPr marL="1655763" indent="-1655763">
              <a:buClr>
                <a:schemeClr val="bg1"/>
              </a:buClr>
              <a:buSzPct val="50000"/>
              <a:tabLst>
                <a:tab pos="1655763" algn="l"/>
              </a:tabLst>
            </a:pPr>
            <a:endParaRPr lang="en-US" sz="1200" baseline="0" dirty="0" smtClean="0">
              <a:solidFill>
                <a:schemeClr val="bg1"/>
              </a:solidFill>
              <a:latin typeface="Arial Narrow" pitchFamily="34" charset="0"/>
            </a:endParaRPr>
          </a:p>
          <a:p>
            <a:pPr marL="1655763" indent="-1655763">
              <a:buClr>
                <a:schemeClr val="bg1"/>
              </a:buClr>
              <a:buSzPct val="50000"/>
              <a:tabLst>
                <a:tab pos="1655763" algn="l"/>
              </a:tabLst>
            </a:pPr>
            <a:r>
              <a:rPr lang="en-US" sz="1200" i="1" baseline="0" dirty="0" smtClean="0">
                <a:solidFill>
                  <a:schemeClr val="bg1"/>
                </a:solidFill>
                <a:latin typeface="Arial Narrow" pitchFamily="34" charset="0"/>
              </a:rPr>
              <a:t>January 25:	Plan Commission Presentation 02</a:t>
            </a:r>
          </a:p>
          <a:p>
            <a:pPr marL="1655763" indent="-1655763">
              <a:buClr>
                <a:schemeClr val="bg1"/>
              </a:buClr>
              <a:buSzPct val="50000"/>
              <a:tabLst>
                <a:tab pos="1655763" algn="l"/>
              </a:tabLst>
            </a:pPr>
            <a:endParaRPr lang="en-US" sz="1200" baseline="0" dirty="0" smtClean="0">
              <a:solidFill>
                <a:schemeClr val="bg1"/>
              </a:solidFill>
              <a:latin typeface="Arial Narrow" pitchFamily="34" charset="0"/>
            </a:endParaRPr>
          </a:p>
          <a:p>
            <a:pPr marL="1655763" indent="-1655763">
              <a:buClr>
                <a:schemeClr val="bg1"/>
              </a:buClr>
              <a:buSzPct val="50000"/>
              <a:tabLst>
                <a:tab pos="1655763" algn="l"/>
              </a:tabLst>
            </a:pPr>
            <a:r>
              <a:rPr lang="en-US" sz="1200" baseline="0" dirty="0" smtClean="0">
                <a:solidFill>
                  <a:schemeClr val="bg1"/>
                </a:solidFill>
                <a:latin typeface="Arial Narrow" pitchFamily="34" charset="0"/>
              </a:rPr>
              <a:t>February 13:	City Council Work Session</a:t>
            </a:r>
          </a:p>
          <a:p>
            <a:pPr marL="1655763" indent="-1655763">
              <a:buClr>
                <a:schemeClr val="bg1"/>
              </a:buClr>
              <a:buSzPct val="50000"/>
              <a:tabLst>
                <a:tab pos="1655763" algn="l"/>
              </a:tabLst>
            </a:pPr>
            <a:endParaRPr lang="en-US" sz="1200" baseline="0" dirty="0" smtClean="0">
              <a:solidFill>
                <a:schemeClr val="bg1"/>
              </a:solidFill>
              <a:latin typeface="Arial Narrow" pitchFamily="34" charset="0"/>
            </a:endParaRPr>
          </a:p>
          <a:p>
            <a:pPr marL="1655763" indent="-1655763">
              <a:buClr>
                <a:schemeClr val="bg1"/>
              </a:buClr>
              <a:buSzPct val="50000"/>
              <a:tabLst>
                <a:tab pos="1655763" algn="l"/>
              </a:tabLst>
            </a:pPr>
            <a:r>
              <a:rPr lang="en-US" sz="1200" b="1" baseline="0" dirty="0" smtClean="0">
                <a:solidFill>
                  <a:schemeClr val="bg1"/>
                </a:solidFill>
                <a:latin typeface="Arial Narrow" pitchFamily="34" charset="0"/>
              </a:rPr>
              <a:t>Week of February 20:	Final Public Presentation – </a:t>
            </a:r>
            <a:r>
              <a:rPr lang="en-US" sz="1200" b="1" i="1" baseline="0" dirty="0" smtClean="0">
                <a:solidFill>
                  <a:schemeClr val="bg1"/>
                </a:solidFill>
                <a:latin typeface="Arial Narrow" pitchFamily="34" charset="0"/>
              </a:rPr>
              <a:t>Parkview Gardens Sustainable Development Plan</a:t>
            </a:r>
          </a:p>
          <a:p>
            <a:pPr marL="1655763" indent="-1655763">
              <a:buClr>
                <a:schemeClr val="bg1"/>
              </a:buClr>
              <a:buSzPct val="50000"/>
              <a:tabLst>
                <a:tab pos="1655763" algn="l"/>
              </a:tabLst>
            </a:pPr>
            <a:endParaRPr lang="en-US" sz="800" baseline="0" dirty="0" smtClean="0">
              <a:solidFill>
                <a:schemeClr val="bg1"/>
              </a:solidFill>
              <a:latin typeface="Arial Narrow" pitchFamily="34" charset="0"/>
            </a:endParaRPr>
          </a:p>
          <a:p>
            <a:pPr marL="1655763" indent="-1655763">
              <a:buClr>
                <a:schemeClr val="bg1"/>
              </a:buClr>
              <a:buSzPct val="50000"/>
              <a:tabLst>
                <a:tab pos="1655763" algn="l"/>
              </a:tabLst>
            </a:pPr>
            <a:r>
              <a:rPr lang="en-US" sz="1200" baseline="0" dirty="0" smtClean="0">
                <a:solidFill>
                  <a:schemeClr val="bg1"/>
                </a:solidFill>
                <a:latin typeface="Arial Narrow" pitchFamily="34" charset="0"/>
              </a:rPr>
              <a:t>March 26:	Final Plan Commission Presentation</a:t>
            </a:r>
          </a:p>
        </p:txBody>
      </p:sp>
      <p:grpSp>
        <p:nvGrpSpPr>
          <p:cNvPr id="2" name="Group 18"/>
          <p:cNvGrpSpPr/>
          <p:nvPr/>
        </p:nvGrpSpPr>
        <p:grpSpPr>
          <a:xfrm>
            <a:off x="4346575" y="1143000"/>
            <a:ext cx="4568826" cy="5486400"/>
            <a:chOff x="4346575" y="1143000"/>
            <a:chExt cx="4568826" cy="5486400"/>
          </a:xfrm>
        </p:grpSpPr>
        <p:pic>
          <p:nvPicPr>
            <p:cNvPr id="20" name="Picture 19" descr="DSC_5611.tif"/>
            <p:cNvPicPr>
              <a:picLocks noChangeAspect="1"/>
            </p:cNvPicPr>
            <p:nvPr/>
          </p:nvPicPr>
          <p:blipFill>
            <a:blip r:embed="rId2" cstate="screen"/>
            <a:stretch>
              <a:fillRect/>
            </a:stretch>
          </p:blipFill>
          <p:spPr>
            <a:xfrm>
              <a:off x="4346575" y="1143001"/>
              <a:ext cx="1606550" cy="2466082"/>
            </a:xfrm>
            <a:prstGeom prst="rect">
              <a:avLst/>
            </a:prstGeom>
          </p:spPr>
        </p:pic>
        <p:pic>
          <p:nvPicPr>
            <p:cNvPr id="21" name="Picture 20" descr="DSC_5656.tif"/>
            <p:cNvPicPr>
              <a:picLocks noChangeAspect="1"/>
            </p:cNvPicPr>
            <p:nvPr/>
          </p:nvPicPr>
          <p:blipFill>
            <a:blip r:embed="rId3" cstate="screen"/>
            <a:stretch>
              <a:fillRect/>
            </a:stretch>
          </p:blipFill>
          <p:spPr>
            <a:xfrm rot="16200000">
              <a:off x="6500627" y="4214625"/>
              <a:ext cx="2924172" cy="1905377"/>
            </a:xfrm>
            <a:prstGeom prst="rect">
              <a:avLst/>
            </a:prstGeom>
          </p:spPr>
        </p:pic>
        <p:pic>
          <p:nvPicPr>
            <p:cNvPr id="22" name="Picture 21" descr="DSC_5572.tif"/>
            <p:cNvPicPr>
              <a:picLocks noChangeAspect="1"/>
            </p:cNvPicPr>
            <p:nvPr/>
          </p:nvPicPr>
          <p:blipFill>
            <a:blip r:embed="rId4" cstate="screen"/>
            <a:srcRect/>
            <a:stretch>
              <a:fillRect/>
            </a:stretch>
          </p:blipFill>
          <p:spPr>
            <a:xfrm>
              <a:off x="6048375" y="1143000"/>
              <a:ext cx="2867025" cy="2468880"/>
            </a:xfrm>
            <a:prstGeom prst="rect">
              <a:avLst/>
            </a:prstGeom>
          </p:spPr>
        </p:pic>
        <p:pic>
          <p:nvPicPr>
            <p:cNvPr id="23" name="Picture 22" descr="Delmar Loop_02.jpg"/>
            <p:cNvPicPr>
              <a:picLocks noChangeAspect="1"/>
            </p:cNvPicPr>
            <p:nvPr/>
          </p:nvPicPr>
          <p:blipFill>
            <a:blip r:embed="rId5" cstate="screen"/>
            <a:srcRect/>
            <a:stretch>
              <a:fillRect/>
            </a:stretch>
          </p:blipFill>
          <p:spPr>
            <a:xfrm>
              <a:off x="4346575" y="3705226"/>
              <a:ext cx="2562979" cy="1314449"/>
            </a:xfrm>
            <a:prstGeom prst="rect">
              <a:avLst/>
            </a:prstGeom>
          </p:spPr>
        </p:pic>
        <p:pic>
          <p:nvPicPr>
            <p:cNvPr id="24" name="Picture 23" descr="DSC_5605.tif"/>
            <p:cNvPicPr>
              <a:picLocks noChangeAspect="1"/>
            </p:cNvPicPr>
            <p:nvPr/>
          </p:nvPicPr>
          <p:blipFill>
            <a:blip r:embed="rId6" cstate="screen"/>
            <a:srcRect/>
            <a:stretch>
              <a:fillRect/>
            </a:stretch>
          </p:blipFill>
          <p:spPr>
            <a:xfrm>
              <a:off x="4346575" y="5105400"/>
              <a:ext cx="2560320" cy="1524000"/>
            </a:xfrm>
            <a:prstGeom prst="rect">
              <a:avLst/>
            </a:prstGeom>
          </p:spPr>
        </p:pic>
      </p:grpSp>
    </p:spTree>
    <p:extLst>
      <p:ext uri="{BB962C8B-B14F-4D97-AF65-F5344CB8AC3E}">
        <p14:creationId xmlns:p14="http://schemas.microsoft.com/office/powerpoint/2010/main" val="65119470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1143000"/>
            <a:ext cx="2743200" cy="2731770"/>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400" y="1143000"/>
            <a:ext cx="2743200" cy="2731770"/>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2200" y="1143000"/>
            <a:ext cx="2743200" cy="2731770"/>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600" y="3971334"/>
            <a:ext cx="2743200" cy="2658066"/>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00400" y="3971334"/>
            <a:ext cx="2743200" cy="2658066"/>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72200" y="3971334"/>
            <a:ext cx="2743200" cy="2658066"/>
          </a:xfrm>
          <a:prstGeom prst="rect">
            <a:avLst/>
          </a:prstGeom>
        </p:spPr>
      </p:pic>
    </p:spTree>
    <p:extLst>
      <p:ext uri="{BB962C8B-B14F-4D97-AF65-F5344CB8AC3E}">
        <p14:creationId xmlns:p14="http://schemas.microsoft.com/office/powerpoint/2010/main" val="192736447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357" y="1142998"/>
            <a:ext cx="3825014" cy="2731771"/>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2332" y="1142998"/>
            <a:ext cx="4017311" cy="2731771"/>
          </a:xfrm>
          <a:prstGeom prst="rect">
            <a:avLst/>
          </a:prstGeom>
        </p:spPr>
      </p:pic>
      <p:pic>
        <p:nvPicPr>
          <p:cNvPr id="16" name="Picture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6725" y="4114800"/>
            <a:ext cx="3862646" cy="2514600"/>
          </a:xfrm>
          <a:prstGeom prst="rect">
            <a:avLst/>
          </a:prstGeom>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22333" y="4114800"/>
            <a:ext cx="4017310" cy="2514600"/>
          </a:xfrm>
          <a:prstGeom prst="rect">
            <a:avLst/>
          </a:prstGeom>
        </p:spPr>
      </p:pic>
    </p:spTree>
    <p:extLst>
      <p:ext uri="{BB962C8B-B14F-4D97-AF65-F5344CB8AC3E}">
        <p14:creationId xmlns:p14="http://schemas.microsoft.com/office/powerpoint/2010/main" val="216582533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122" y="0"/>
            <a:ext cx="8875752" cy="6857997"/>
          </a:xfrm>
          <a:prstGeom prst="rect">
            <a:avLst/>
          </a:prstGeom>
        </p:spPr>
      </p:pic>
    </p:spTree>
    <p:extLst>
      <p:ext uri="{BB962C8B-B14F-4D97-AF65-F5344CB8AC3E}">
        <p14:creationId xmlns:p14="http://schemas.microsoft.com/office/powerpoint/2010/main" val="345491525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122" y="0"/>
            <a:ext cx="8875751" cy="6857997"/>
          </a:xfrm>
          <a:prstGeom prst="rect">
            <a:avLst/>
          </a:prstGeom>
        </p:spPr>
      </p:pic>
    </p:spTree>
    <p:extLst>
      <p:ext uri="{BB962C8B-B14F-4D97-AF65-F5344CB8AC3E}">
        <p14:creationId xmlns:p14="http://schemas.microsoft.com/office/powerpoint/2010/main" val="222940899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MO_University City_ParkviewGardensSustainablePlan\Administration\Received\Pages from FinalReportPGWalkAudit_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1143000"/>
            <a:ext cx="4239491"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MO_University City_ParkviewGardensSustainablePlan\Administration\Received\Pages from FinalReportPGWalkAudi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5908" y="1143000"/>
            <a:ext cx="4239491"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10250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MO_University City_ParkviewGardensSustainablePlan\Administration\Received\Pages from ParkviewOutcome_Jul22_ReducedSize-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1143000"/>
            <a:ext cx="423949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MO_University City_ParkviewGardensSustainablePlan\Administration\Received\Pages from ParkviewOutcome_Jul22_ReducedSiz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67002" y="1131474"/>
            <a:ext cx="4248397" cy="549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5308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457199" y="1143000"/>
            <a:ext cx="3889376" cy="5016758"/>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AGENDA</a:t>
            </a:r>
          </a:p>
          <a:p>
            <a:pPr>
              <a:buClr>
                <a:schemeClr val="bg1"/>
              </a:buClr>
              <a:buSzPct val="50000"/>
              <a:buFont typeface="Arial" pitchFamily="34" charset="0"/>
              <a:buChar char="•"/>
            </a:pPr>
            <a:endParaRPr lang="en-US" sz="1400" baseline="0" dirty="0" smtClean="0">
              <a:solidFill>
                <a:srgbClr val="FFFFFF"/>
              </a:solidFill>
              <a:latin typeface="Arial Narrow" pitchFamily="34" charset="0"/>
            </a:endParaRPr>
          </a:p>
          <a:p>
            <a:pPr marL="1143000" indent="-1143000">
              <a:buClr>
                <a:schemeClr val="bg1"/>
              </a:buClr>
              <a:buSzPct val="50000"/>
              <a:tabLst>
                <a:tab pos="1143000" algn="l"/>
              </a:tabLst>
            </a:pPr>
            <a:r>
              <a:rPr lang="en-US" sz="1400" b="1" baseline="0" dirty="0" smtClean="0">
                <a:solidFill>
                  <a:schemeClr val="bg1"/>
                </a:solidFill>
                <a:latin typeface="Arial Narrow" pitchFamily="34" charset="0"/>
              </a:rPr>
              <a:t>INTRODUCTION</a:t>
            </a:r>
          </a:p>
          <a:p>
            <a:pPr marL="1143000" indent="-1143000">
              <a:buClr>
                <a:schemeClr val="bg1"/>
              </a:buClr>
              <a:buSzPct val="50000"/>
              <a:tabLst>
                <a:tab pos="1143000" algn="l"/>
              </a:tabLst>
            </a:pPr>
            <a:endParaRPr lang="en-US" sz="1400" b="1" baseline="0" dirty="0" smtClean="0">
              <a:solidFill>
                <a:schemeClr val="bg1"/>
              </a:solidFill>
              <a:latin typeface="Arial Narrow" pitchFamily="34" charset="0"/>
            </a:endParaRPr>
          </a:p>
          <a:p>
            <a:pPr marL="1143000" indent="-1143000">
              <a:buClr>
                <a:schemeClr val="bg1"/>
              </a:buClr>
              <a:buSzPct val="50000"/>
              <a:tabLst>
                <a:tab pos="1143000" algn="l"/>
              </a:tabLst>
            </a:pPr>
            <a:r>
              <a:rPr lang="en-US" sz="1400" b="1" baseline="0" dirty="0" smtClean="0">
                <a:solidFill>
                  <a:schemeClr val="bg1"/>
                </a:solidFill>
                <a:latin typeface="Arial Narrow" pitchFamily="34" charset="0"/>
              </a:rPr>
              <a:t>PLANNING PROCESS</a:t>
            </a:r>
            <a:endParaRPr lang="en-US" sz="1400" baseline="0" dirty="0" smtClean="0">
              <a:solidFill>
                <a:schemeClr val="bg1"/>
              </a:solidFill>
              <a:latin typeface="Arial Narrow" pitchFamily="34" charset="0"/>
            </a:endParaRPr>
          </a:p>
          <a:p>
            <a:pPr marL="228600" indent="-114300">
              <a:buClr>
                <a:schemeClr val="bg1"/>
              </a:buClr>
              <a:buSzPct val="100000"/>
              <a:buFont typeface="Arial" pitchFamily="34" charset="0"/>
              <a:buChar char="•"/>
            </a:pPr>
            <a:r>
              <a:rPr lang="en-US" sz="1200" baseline="0" dirty="0">
                <a:solidFill>
                  <a:schemeClr val="bg1"/>
                </a:solidFill>
                <a:latin typeface="Arial Narrow" pitchFamily="34" charset="0"/>
              </a:rPr>
              <a:t>Project </a:t>
            </a:r>
            <a:r>
              <a:rPr lang="en-US" sz="1200" baseline="0" dirty="0" smtClean="0">
                <a:solidFill>
                  <a:schemeClr val="bg1"/>
                </a:solidFill>
                <a:latin typeface="Arial Narrow" pitchFamily="34" charset="0"/>
              </a:rPr>
              <a:t>Boundaries</a:t>
            </a:r>
          </a:p>
          <a:p>
            <a:pPr marL="228600" indent="-114300">
              <a:buClr>
                <a:schemeClr val="bg1"/>
              </a:buClr>
              <a:buSzPct val="100000"/>
              <a:buFont typeface="Arial" pitchFamily="34" charset="0"/>
              <a:buChar char="•"/>
            </a:pPr>
            <a:r>
              <a:rPr lang="en-US" sz="1200" baseline="0" dirty="0" smtClean="0">
                <a:solidFill>
                  <a:schemeClr val="bg1"/>
                </a:solidFill>
                <a:latin typeface="Arial Narrow" pitchFamily="34" charset="0"/>
              </a:rPr>
              <a:t>Objective and Project Inception</a:t>
            </a:r>
          </a:p>
          <a:p>
            <a:pPr marL="228600" indent="-114300">
              <a:buClr>
                <a:schemeClr val="bg1"/>
              </a:buClr>
              <a:buSzPct val="100000"/>
              <a:buFont typeface="Arial" pitchFamily="34" charset="0"/>
              <a:buChar char="•"/>
            </a:pPr>
            <a:r>
              <a:rPr lang="en-US" sz="1200" baseline="0" dirty="0" smtClean="0">
                <a:solidFill>
                  <a:schemeClr val="bg1"/>
                </a:solidFill>
                <a:latin typeface="Arial Narrow" pitchFamily="34" charset="0"/>
              </a:rPr>
              <a:t>Partners, Advisors &amp; Consultants</a:t>
            </a:r>
          </a:p>
          <a:p>
            <a:pPr marL="228600" indent="-114300">
              <a:buClr>
                <a:schemeClr val="bg1"/>
              </a:buClr>
              <a:buSzPct val="100000"/>
              <a:buFont typeface="Arial" pitchFamily="34" charset="0"/>
              <a:buChar char="•"/>
            </a:pPr>
            <a:r>
              <a:rPr lang="en-US" sz="1200" baseline="0" dirty="0" smtClean="0">
                <a:solidFill>
                  <a:schemeClr val="bg1"/>
                </a:solidFill>
                <a:latin typeface="Arial Narrow" pitchFamily="34" charset="0"/>
              </a:rPr>
              <a:t>Scope of Services</a:t>
            </a:r>
          </a:p>
          <a:p>
            <a:pPr marL="228600" indent="-114300">
              <a:buClr>
                <a:schemeClr val="bg1"/>
              </a:buClr>
              <a:buSzPct val="100000"/>
              <a:buFont typeface="Arial" pitchFamily="34" charset="0"/>
              <a:buChar char="•"/>
            </a:pPr>
            <a:r>
              <a:rPr lang="en-US" sz="1200" baseline="0" dirty="0" smtClean="0">
                <a:solidFill>
                  <a:schemeClr val="bg1"/>
                </a:solidFill>
                <a:latin typeface="Arial Narrow" pitchFamily="34" charset="0"/>
              </a:rPr>
              <a:t>Key Work Products</a:t>
            </a:r>
          </a:p>
          <a:p>
            <a:pPr marL="228600" indent="-114300">
              <a:buClr>
                <a:schemeClr val="bg1"/>
              </a:buClr>
              <a:buSzPct val="100000"/>
              <a:buFont typeface="Arial" pitchFamily="34" charset="0"/>
              <a:buChar char="•"/>
            </a:pPr>
            <a:r>
              <a:rPr lang="en-US" sz="1200" baseline="0" dirty="0" smtClean="0">
                <a:solidFill>
                  <a:schemeClr val="bg1"/>
                </a:solidFill>
                <a:latin typeface="Arial Narrow" pitchFamily="34" charset="0"/>
              </a:rPr>
              <a:t>Project Schedule</a:t>
            </a:r>
          </a:p>
          <a:p>
            <a:pPr marL="1143000" indent="-1143000">
              <a:buClr>
                <a:schemeClr val="bg1"/>
              </a:buClr>
              <a:buSzPct val="50000"/>
              <a:tabLst>
                <a:tab pos="1143000" algn="l"/>
              </a:tabLst>
            </a:pPr>
            <a:endParaRPr lang="en-US" sz="1400" b="1" baseline="0" dirty="0" smtClean="0">
              <a:solidFill>
                <a:schemeClr val="bg1"/>
              </a:solidFill>
              <a:latin typeface="Arial Narrow" pitchFamily="34" charset="0"/>
            </a:endParaRPr>
          </a:p>
          <a:p>
            <a:pPr marL="1143000" indent="-1143000">
              <a:buClr>
                <a:schemeClr val="bg1"/>
              </a:buClr>
              <a:buSzPct val="50000"/>
              <a:tabLst>
                <a:tab pos="1143000" algn="l"/>
              </a:tabLst>
            </a:pPr>
            <a:r>
              <a:rPr lang="en-US" sz="1400" b="1" baseline="0" dirty="0" smtClean="0">
                <a:solidFill>
                  <a:schemeClr val="bg1"/>
                </a:solidFill>
                <a:latin typeface="Arial Narrow" pitchFamily="34" charset="0"/>
              </a:rPr>
              <a:t>PUBLIC WORKSHOP #1 SUMMARY</a:t>
            </a:r>
          </a:p>
          <a:p>
            <a:pPr marL="1143000" indent="-1143000">
              <a:buClr>
                <a:schemeClr val="bg1"/>
              </a:buClr>
              <a:buSzPct val="50000"/>
              <a:tabLst>
                <a:tab pos="1143000" algn="l"/>
              </a:tabLst>
            </a:pPr>
            <a:endParaRPr lang="en-US" sz="1400" b="1" baseline="0" dirty="0">
              <a:solidFill>
                <a:schemeClr val="bg1"/>
              </a:solidFill>
              <a:latin typeface="Arial Narrow" pitchFamily="34" charset="0"/>
            </a:endParaRPr>
          </a:p>
          <a:p>
            <a:pPr marL="1143000" indent="-1143000">
              <a:buClr>
                <a:schemeClr val="bg1"/>
              </a:buClr>
              <a:buSzPct val="50000"/>
              <a:tabLst>
                <a:tab pos="1143000" algn="l"/>
              </a:tabLst>
            </a:pPr>
            <a:r>
              <a:rPr lang="en-US" sz="1400" b="1" baseline="0" dirty="0">
                <a:solidFill>
                  <a:schemeClr val="bg1"/>
                </a:solidFill>
                <a:latin typeface="Arial Narrow" pitchFamily="34" charset="0"/>
              </a:rPr>
              <a:t>PUBLIC WORKSHOP </a:t>
            </a:r>
            <a:r>
              <a:rPr lang="en-US" sz="1400" b="1" baseline="0" dirty="0" smtClean="0">
                <a:solidFill>
                  <a:schemeClr val="bg1"/>
                </a:solidFill>
                <a:latin typeface="Arial Narrow" pitchFamily="34" charset="0"/>
              </a:rPr>
              <a:t>#2 SUMMARY</a:t>
            </a:r>
            <a:endParaRPr lang="en-US" sz="1400" b="1" baseline="0" dirty="0">
              <a:solidFill>
                <a:schemeClr val="bg1"/>
              </a:solidFill>
              <a:latin typeface="Arial Narrow" pitchFamily="34" charset="0"/>
            </a:endParaRPr>
          </a:p>
          <a:p>
            <a:pPr marL="1143000" indent="-1143000">
              <a:buClr>
                <a:schemeClr val="bg1"/>
              </a:buClr>
              <a:buSzPct val="50000"/>
              <a:tabLst>
                <a:tab pos="1143000" algn="l"/>
              </a:tabLst>
            </a:pPr>
            <a:endParaRPr lang="en-US" sz="1400" b="1" baseline="0" dirty="0" smtClean="0">
              <a:solidFill>
                <a:schemeClr val="bg1"/>
              </a:solidFill>
              <a:latin typeface="Arial Narrow" pitchFamily="34" charset="0"/>
            </a:endParaRPr>
          </a:p>
          <a:p>
            <a:pPr marL="114300" indent="-114300">
              <a:buClr>
                <a:schemeClr val="bg1"/>
              </a:buClr>
              <a:buSzPct val="50000"/>
            </a:pPr>
            <a:r>
              <a:rPr lang="en-US" sz="1400" b="1" baseline="0" dirty="0" smtClean="0">
                <a:solidFill>
                  <a:schemeClr val="bg1"/>
                </a:solidFill>
                <a:latin typeface="Arial Narrow" pitchFamily="34" charset="0"/>
              </a:rPr>
              <a:t>DEVELOPMENT PROGRAM &amp; MASSING PREFERRED OPTION</a:t>
            </a:r>
          </a:p>
          <a:p>
            <a:pPr marL="1143000" indent="-1143000">
              <a:buClr>
                <a:schemeClr val="bg1"/>
              </a:buClr>
              <a:buSzPct val="50000"/>
              <a:tabLst>
                <a:tab pos="1143000" algn="l"/>
              </a:tabLst>
            </a:pPr>
            <a:endParaRPr lang="en-US" sz="1400" b="1" baseline="0" dirty="0" smtClean="0">
              <a:solidFill>
                <a:schemeClr val="bg1"/>
              </a:solidFill>
              <a:latin typeface="Arial Narrow" pitchFamily="34" charset="0"/>
            </a:endParaRPr>
          </a:p>
          <a:p>
            <a:pPr marL="1143000" indent="-1143000">
              <a:buClr>
                <a:schemeClr val="bg1"/>
              </a:buClr>
              <a:buSzPct val="50000"/>
              <a:tabLst>
                <a:tab pos="1143000" algn="l"/>
              </a:tabLst>
            </a:pPr>
            <a:r>
              <a:rPr lang="en-US" sz="1400" b="1" baseline="0" dirty="0" smtClean="0">
                <a:solidFill>
                  <a:schemeClr val="bg1"/>
                </a:solidFill>
                <a:latin typeface="Arial Narrow" pitchFamily="34" charset="0"/>
              </a:rPr>
              <a:t>NEXT STEPS…</a:t>
            </a:r>
          </a:p>
          <a:p>
            <a:pPr marL="1143000" indent="-1143000">
              <a:buClr>
                <a:schemeClr val="bg1"/>
              </a:buClr>
              <a:buSzPct val="50000"/>
              <a:tabLst>
                <a:tab pos="1143000" algn="l"/>
              </a:tabLst>
            </a:pPr>
            <a:endParaRPr lang="en-US" sz="1400" b="1" baseline="0" dirty="0">
              <a:solidFill>
                <a:schemeClr val="bg1"/>
              </a:solidFill>
              <a:latin typeface="Arial Narrow" pitchFamily="34" charset="0"/>
            </a:endParaRPr>
          </a:p>
          <a:p>
            <a:pPr marL="1143000" indent="-1143000">
              <a:buClr>
                <a:schemeClr val="bg1"/>
              </a:buClr>
              <a:buSzPct val="50000"/>
              <a:tabLst>
                <a:tab pos="1143000" algn="l"/>
              </a:tabLst>
            </a:pPr>
            <a:r>
              <a:rPr lang="en-US" sz="1400" b="1" baseline="0" dirty="0">
                <a:solidFill>
                  <a:schemeClr val="bg1"/>
                </a:solidFill>
                <a:latin typeface="Arial Narrow" pitchFamily="34" charset="0"/>
              </a:rPr>
              <a:t>QUESTIONS &amp; ANSWERS</a:t>
            </a:r>
          </a:p>
          <a:p>
            <a:pPr marL="1143000" indent="-1143000">
              <a:buClr>
                <a:schemeClr val="bg1"/>
              </a:buClr>
              <a:buSzPct val="50000"/>
              <a:tabLst>
                <a:tab pos="1143000" algn="l"/>
              </a:tabLst>
            </a:pPr>
            <a:endParaRPr lang="en-US" sz="1400" b="1" baseline="0" dirty="0" smtClean="0">
              <a:solidFill>
                <a:schemeClr val="bg1"/>
              </a:solidFill>
              <a:latin typeface="Arial Narrow" pitchFamily="34" charset="0"/>
            </a:endParaRPr>
          </a:p>
        </p:txBody>
      </p:sp>
      <p:grpSp>
        <p:nvGrpSpPr>
          <p:cNvPr id="2" name="Group 10"/>
          <p:cNvGrpSpPr/>
          <p:nvPr/>
        </p:nvGrpSpPr>
        <p:grpSpPr>
          <a:xfrm>
            <a:off x="4346575" y="1143000"/>
            <a:ext cx="4568826" cy="5486400"/>
            <a:chOff x="4346575" y="1143000"/>
            <a:chExt cx="4568826" cy="5486400"/>
          </a:xfrm>
        </p:grpSpPr>
        <p:pic>
          <p:nvPicPr>
            <p:cNvPr id="12" name="Picture 11" descr="DSC_5611.tif"/>
            <p:cNvPicPr>
              <a:picLocks noChangeAspect="1"/>
            </p:cNvPicPr>
            <p:nvPr/>
          </p:nvPicPr>
          <p:blipFill>
            <a:blip r:embed="rId2" cstate="screen"/>
            <a:stretch>
              <a:fillRect/>
            </a:stretch>
          </p:blipFill>
          <p:spPr>
            <a:xfrm>
              <a:off x="4346575" y="1143001"/>
              <a:ext cx="1606550" cy="2466082"/>
            </a:xfrm>
            <a:prstGeom prst="rect">
              <a:avLst/>
            </a:prstGeom>
          </p:spPr>
        </p:pic>
        <p:pic>
          <p:nvPicPr>
            <p:cNvPr id="13" name="Picture 12" descr="DSC_5656.tif"/>
            <p:cNvPicPr>
              <a:picLocks noChangeAspect="1"/>
            </p:cNvPicPr>
            <p:nvPr/>
          </p:nvPicPr>
          <p:blipFill>
            <a:blip r:embed="rId3" cstate="screen"/>
            <a:stretch>
              <a:fillRect/>
            </a:stretch>
          </p:blipFill>
          <p:spPr>
            <a:xfrm rot="16200000">
              <a:off x="6500627" y="4214625"/>
              <a:ext cx="2924172" cy="1905377"/>
            </a:xfrm>
            <a:prstGeom prst="rect">
              <a:avLst/>
            </a:prstGeom>
          </p:spPr>
        </p:pic>
        <p:pic>
          <p:nvPicPr>
            <p:cNvPr id="15" name="Picture 14" descr="DSC_5572.tif"/>
            <p:cNvPicPr>
              <a:picLocks noChangeAspect="1"/>
            </p:cNvPicPr>
            <p:nvPr/>
          </p:nvPicPr>
          <p:blipFill>
            <a:blip r:embed="rId4" cstate="screen"/>
            <a:srcRect/>
            <a:stretch>
              <a:fillRect/>
            </a:stretch>
          </p:blipFill>
          <p:spPr>
            <a:xfrm>
              <a:off x="6048375" y="1143000"/>
              <a:ext cx="2867025" cy="2468880"/>
            </a:xfrm>
            <a:prstGeom prst="rect">
              <a:avLst/>
            </a:prstGeom>
          </p:spPr>
        </p:pic>
        <p:pic>
          <p:nvPicPr>
            <p:cNvPr id="16" name="Picture 15" descr="Delmar Loop_02.jpg"/>
            <p:cNvPicPr>
              <a:picLocks noChangeAspect="1"/>
            </p:cNvPicPr>
            <p:nvPr/>
          </p:nvPicPr>
          <p:blipFill>
            <a:blip r:embed="rId5" cstate="screen"/>
            <a:srcRect/>
            <a:stretch>
              <a:fillRect/>
            </a:stretch>
          </p:blipFill>
          <p:spPr>
            <a:xfrm>
              <a:off x="4346575" y="3705226"/>
              <a:ext cx="2562979" cy="1314449"/>
            </a:xfrm>
            <a:prstGeom prst="rect">
              <a:avLst/>
            </a:prstGeom>
          </p:spPr>
        </p:pic>
        <p:pic>
          <p:nvPicPr>
            <p:cNvPr id="17" name="Picture 16" descr="DSC_5605.tif"/>
            <p:cNvPicPr>
              <a:picLocks noChangeAspect="1"/>
            </p:cNvPicPr>
            <p:nvPr/>
          </p:nvPicPr>
          <p:blipFill>
            <a:blip r:embed="rId6" cstate="screen"/>
            <a:srcRect/>
            <a:stretch>
              <a:fillRect/>
            </a:stretch>
          </p:blipFill>
          <p:spPr>
            <a:xfrm>
              <a:off x="4346575" y="5105400"/>
              <a:ext cx="2560320" cy="1524000"/>
            </a:xfrm>
            <a:prstGeom prst="rect">
              <a:avLst/>
            </a:prstGeom>
          </p:spPr>
        </p:pic>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43" y="1631950"/>
            <a:ext cx="7633715" cy="5226049"/>
          </a:xfrm>
          <a:prstGeom prst="rect">
            <a:avLst/>
          </a:prstGeom>
        </p:spPr>
      </p:pic>
      <p:sp>
        <p:nvSpPr>
          <p:cNvPr id="6" name="Text Box 2"/>
          <p:cNvSpPr txBox="1">
            <a:spLocks noChangeArrowheads="1"/>
          </p:cNvSpPr>
          <p:nvPr/>
        </p:nvSpPr>
        <p:spPr bwMode="auto">
          <a:xfrm>
            <a:off x="457198" y="1143000"/>
            <a:ext cx="8458201" cy="461665"/>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PROJECT WEBSITE:  </a:t>
            </a:r>
            <a:r>
              <a:rPr lang="en-US" sz="2400" b="1" i="1" baseline="0" dirty="0" smtClean="0">
                <a:solidFill>
                  <a:schemeClr val="bg1"/>
                </a:solidFill>
                <a:latin typeface="Arial Narrow" pitchFamily="34" charset="0"/>
              </a:rPr>
              <a:t>http://www.parkviewgardenvision.org/</a:t>
            </a:r>
            <a:endParaRPr lang="en-US" sz="2400" b="1" baseline="0" dirty="0" smtClean="0">
              <a:solidFill>
                <a:schemeClr val="bg1"/>
              </a:solidFill>
              <a:latin typeface="Arial Narrow" pitchFamily="34" charset="0"/>
            </a:endParaRPr>
          </a:p>
        </p:txBody>
      </p:sp>
    </p:spTree>
    <p:extLst>
      <p:ext uri="{BB962C8B-B14F-4D97-AF65-F5344CB8AC3E}">
        <p14:creationId xmlns:p14="http://schemas.microsoft.com/office/powerpoint/2010/main" val="241188661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769765" y="1143000"/>
            <a:ext cx="7604470" cy="4955229"/>
            <a:chOff x="1060762" y="1019175"/>
            <a:chExt cx="7604470" cy="4955229"/>
          </a:xfrm>
        </p:grpSpPr>
        <p:pic>
          <p:nvPicPr>
            <p:cNvPr id="3" name="Picture 2" descr="DSC_4924.jpg"/>
            <p:cNvPicPr>
              <a:picLocks noChangeAspect="1"/>
            </p:cNvPicPr>
            <p:nvPr/>
          </p:nvPicPr>
          <p:blipFill>
            <a:blip r:embed="rId2" cstate="screen">
              <a:lum bright="-50000" contrast="-40000"/>
            </a:blip>
            <a:srcRect/>
            <a:stretch>
              <a:fillRect/>
            </a:stretch>
          </p:blipFill>
          <p:spPr>
            <a:xfrm>
              <a:off x="1060762" y="1020724"/>
              <a:ext cx="2412983" cy="1600200"/>
            </a:xfrm>
            <a:prstGeom prst="rect">
              <a:avLst/>
            </a:prstGeom>
          </p:spPr>
        </p:pic>
        <p:pic>
          <p:nvPicPr>
            <p:cNvPr id="4" name="Picture 3" descr="DSC_4922.jpg"/>
            <p:cNvPicPr>
              <a:picLocks noChangeAspect="1"/>
            </p:cNvPicPr>
            <p:nvPr/>
          </p:nvPicPr>
          <p:blipFill>
            <a:blip r:embed="rId3" cstate="screen">
              <a:lum bright="-60000" contrast="-40000"/>
            </a:blip>
            <a:srcRect/>
            <a:stretch>
              <a:fillRect/>
            </a:stretch>
          </p:blipFill>
          <p:spPr>
            <a:xfrm>
              <a:off x="6210300" y="1020724"/>
              <a:ext cx="2454932" cy="1600200"/>
            </a:xfrm>
            <a:prstGeom prst="rect">
              <a:avLst/>
            </a:prstGeom>
          </p:spPr>
        </p:pic>
        <p:pic>
          <p:nvPicPr>
            <p:cNvPr id="5" name="Picture 4" descr="DSC_4950.jpg"/>
            <p:cNvPicPr>
              <a:picLocks noChangeAspect="1"/>
            </p:cNvPicPr>
            <p:nvPr/>
          </p:nvPicPr>
          <p:blipFill>
            <a:blip r:embed="rId4" cstate="screen">
              <a:lum bright="-60000" contrast="-40000"/>
            </a:blip>
            <a:srcRect/>
            <a:stretch>
              <a:fillRect/>
            </a:stretch>
          </p:blipFill>
          <p:spPr>
            <a:xfrm rot="16200000">
              <a:off x="765064" y="3004788"/>
              <a:ext cx="1600200" cy="1008803"/>
            </a:xfrm>
            <a:prstGeom prst="rect">
              <a:avLst/>
            </a:prstGeom>
          </p:spPr>
        </p:pic>
        <p:pic>
          <p:nvPicPr>
            <p:cNvPr id="6" name="Picture 5" descr="DSC_4947.jpg"/>
            <p:cNvPicPr>
              <a:picLocks noChangeAspect="1"/>
            </p:cNvPicPr>
            <p:nvPr/>
          </p:nvPicPr>
          <p:blipFill>
            <a:blip r:embed="rId5" cstate="screen">
              <a:lum bright="-50000" contrast="-40000"/>
            </a:blip>
            <a:stretch>
              <a:fillRect/>
            </a:stretch>
          </p:blipFill>
          <p:spPr>
            <a:xfrm>
              <a:off x="2144676" y="2699564"/>
              <a:ext cx="2455817" cy="1600200"/>
            </a:xfrm>
            <a:prstGeom prst="rect">
              <a:avLst/>
            </a:prstGeom>
          </p:spPr>
        </p:pic>
        <p:pic>
          <p:nvPicPr>
            <p:cNvPr id="7" name="Picture 6" descr="DSC_4940.jpg"/>
            <p:cNvPicPr>
              <a:picLocks noChangeAspect="1"/>
            </p:cNvPicPr>
            <p:nvPr/>
          </p:nvPicPr>
          <p:blipFill>
            <a:blip r:embed="rId6" cstate="screen">
              <a:lum bright="-50000" contrast="-40000"/>
            </a:blip>
            <a:srcRect/>
            <a:stretch>
              <a:fillRect/>
            </a:stretch>
          </p:blipFill>
          <p:spPr>
            <a:xfrm>
              <a:off x="4676775" y="2690039"/>
              <a:ext cx="2454932" cy="1600200"/>
            </a:xfrm>
            <a:prstGeom prst="rect">
              <a:avLst/>
            </a:prstGeom>
          </p:spPr>
        </p:pic>
        <p:pic>
          <p:nvPicPr>
            <p:cNvPr id="8" name="Picture 7" descr="DSC_4969.jpg"/>
            <p:cNvPicPr>
              <a:picLocks noChangeAspect="1"/>
            </p:cNvPicPr>
            <p:nvPr/>
          </p:nvPicPr>
          <p:blipFill>
            <a:blip r:embed="rId7" cstate="screen">
              <a:lum bright="-60000" contrast="-40000"/>
            </a:blip>
            <a:stretch>
              <a:fillRect/>
            </a:stretch>
          </p:blipFill>
          <p:spPr>
            <a:xfrm>
              <a:off x="6209415" y="4373318"/>
              <a:ext cx="2455817" cy="1600200"/>
            </a:xfrm>
            <a:prstGeom prst="rect">
              <a:avLst/>
            </a:prstGeom>
          </p:spPr>
        </p:pic>
        <p:pic>
          <p:nvPicPr>
            <p:cNvPr id="9" name="Picture 8" descr="DSC_4973.jpg"/>
            <p:cNvPicPr>
              <a:picLocks noChangeAspect="1"/>
            </p:cNvPicPr>
            <p:nvPr/>
          </p:nvPicPr>
          <p:blipFill>
            <a:blip r:embed="rId8" cstate="screen">
              <a:lum bright="-50000" contrast="-40000"/>
            </a:blip>
            <a:stretch>
              <a:fillRect/>
            </a:stretch>
          </p:blipFill>
          <p:spPr>
            <a:xfrm rot="16200000">
              <a:off x="3278735" y="4648742"/>
              <a:ext cx="1600200" cy="1042683"/>
            </a:xfrm>
            <a:prstGeom prst="rect">
              <a:avLst/>
            </a:prstGeom>
          </p:spPr>
        </p:pic>
        <p:pic>
          <p:nvPicPr>
            <p:cNvPr id="10" name="Picture 9" descr="DSC_4976.jpg"/>
            <p:cNvPicPr>
              <a:picLocks noChangeAspect="1"/>
            </p:cNvPicPr>
            <p:nvPr/>
          </p:nvPicPr>
          <p:blipFill>
            <a:blip r:embed="rId9" cstate="screen">
              <a:lum bright="-60000" contrast="-40000"/>
              <a:extLst>
                <a:ext uri="{28A0092B-C50C-407E-A947-70E740481C1C}">
                  <a14:useLocalDpi xmlns:a14="http://schemas.microsoft.com/office/drawing/2010/main"/>
                </a:ext>
              </a:extLst>
            </a:blip>
            <a:srcRect r="-454"/>
            <a:stretch>
              <a:fillRect/>
            </a:stretch>
          </p:blipFill>
          <p:spPr>
            <a:xfrm>
              <a:off x="1066800" y="4373319"/>
              <a:ext cx="2422837" cy="1600200"/>
            </a:xfrm>
            <a:prstGeom prst="rect">
              <a:avLst/>
            </a:prstGeom>
          </p:spPr>
        </p:pic>
        <p:pic>
          <p:nvPicPr>
            <p:cNvPr id="11" name="Picture 10" descr="DSC_4918.jpg"/>
            <p:cNvPicPr>
              <a:picLocks noChangeAspect="1"/>
            </p:cNvPicPr>
            <p:nvPr/>
          </p:nvPicPr>
          <p:blipFill>
            <a:blip r:embed="rId10" cstate="screen">
              <a:lum bright="-40000" contrast="-40000"/>
            </a:blip>
            <a:srcRect/>
            <a:stretch>
              <a:fillRect/>
            </a:stretch>
          </p:blipFill>
          <p:spPr>
            <a:xfrm>
              <a:off x="3552826" y="1019175"/>
              <a:ext cx="2576181" cy="1592904"/>
            </a:xfrm>
            <a:prstGeom prst="rect">
              <a:avLst/>
            </a:prstGeom>
          </p:spPr>
        </p:pic>
        <p:pic>
          <p:nvPicPr>
            <p:cNvPr id="12" name="Picture 11" descr="DSC_4935.jpg"/>
            <p:cNvPicPr>
              <a:picLocks noChangeAspect="1"/>
            </p:cNvPicPr>
            <p:nvPr/>
          </p:nvPicPr>
          <p:blipFill>
            <a:blip r:embed="rId11" cstate="screen">
              <a:lum bright="-60000" contrast="-40000"/>
            </a:blip>
            <a:srcRect/>
            <a:stretch>
              <a:fillRect/>
            </a:stretch>
          </p:blipFill>
          <p:spPr>
            <a:xfrm rot="16200000">
              <a:off x="7137570" y="2768129"/>
              <a:ext cx="1590982" cy="1445265"/>
            </a:xfrm>
            <a:prstGeom prst="rect">
              <a:avLst/>
            </a:prstGeom>
          </p:spPr>
        </p:pic>
        <p:pic>
          <p:nvPicPr>
            <p:cNvPr id="13" name="Picture 12" descr="DSC_4968.jpg"/>
            <p:cNvPicPr>
              <a:picLocks noChangeAspect="1"/>
            </p:cNvPicPr>
            <p:nvPr/>
          </p:nvPicPr>
          <p:blipFill>
            <a:blip r:embed="rId12" cstate="screen">
              <a:lum bright="-50000" contrast="-40000"/>
            </a:blip>
            <a:srcRect/>
            <a:stretch>
              <a:fillRect/>
            </a:stretch>
          </p:blipFill>
          <p:spPr>
            <a:xfrm>
              <a:off x="4686301" y="4374204"/>
              <a:ext cx="1428749" cy="1600200"/>
            </a:xfrm>
            <a:prstGeom prst="rect">
              <a:avLst/>
            </a:prstGeom>
          </p:spPr>
        </p:pic>
      </p:grpSp>
      <p:sp>
        <p:nvSpPr>
          <p:cNvPr id="21" name="Text Box 6"/>
          <p:cNvSpPr txBox="1">
            <a:spLocks noChangeArrowheads="1"/>
          </p:cNvSpPr>
          <p:nvPr/>
        </p:nvSpPr>
        <p:spPr bwMode="auto">
          <a:xfrm>
            <a:off x="808038" y="2301875"/>
            <a:ext cx="7543800" cy="1569660"/>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4800" b="1" kern="1200" baseline="0" dirty="0" smtClean="0">
                <a:solidFill>
                  <a:srgbClr val="FFFFFF"/>
                </a:solidFill>
                <a:effectLst>
                  <a:outerShdw blurRad="38100" dist="38100" dir="2700000" algn="tl">
                    <a:srgbClr val="000000">
                      <a:alpha val="43137"/>
                    </a:srgbClr>
                  </a:outerShdw>
                </a:effectLst>
                <a:latin typeface="Arial Narrow" pitchFamily="34" charset="0"/>
                <a:ea typeface="+mn-ea"/>
                <a:cs typeface="+mn-cs"/>
              </a:rPr>
              <a:t>PUBLIC WORKSHOP #1 SUMMARY</a:t>
            </a:r>
          </a:p>
        </p:txBody>
      </p:sp>
    </p:spTree>
    <p:extLst>
      <p:ext uri="{BB962C8B-B14F-4D97-AF65-F5344CB8AC3E}">
        <p14:creationId xmlns:p14="http://schemas.microsoft.com/office/powerpoint/2010/main" val="417723092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6"/>
          <p:cNvSpPr txBox="1">
            <a:spLocks noChangeArrowheads="1"/>
          </p:cNvSpPr>
          <p:nvPr/>
        </p:nvSpPr>
        <p:spPr bwMode="auto">
          <a:xfrm>
            <a:off x="466725" y="1143000"/>
            <a:ext cx="2963863"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r>
              <a:rPr lang="en-US" b="1" baseline="0" dirty="0">
                <a:solidFill>
                  <a:srgbClr val="F2F2F2"/>
                </a:solidFill>
                <a:latin typeface="Arial Narrow" pitchFamily="34" charset="0"/>
              </a:rPr>
              <a:t>PUBLIC WORKSHOP</a:t>
            </a:r>
          </a:p>
          <a:p>
            <a:pPr eaLnBrk="1" hangingPunct="1"/>
            <a:r>
              <a:rPr lang="en-US" b="1" baseline="0" dirty="0" smtClean="0">
                <a:solidFill>
                  <a:srgbClr val="F2F2F2"/>
                </a:solidFill>
                <a:latin typeface="Arial Narrow" pitchFamily="34" charset="0"/>
              </a:rPr>
              <a:t>#1 </a:t>
            </a:r>
            <a:r>
              <a:rPr lang="en-US" b="1" baseline="0" dirty="0">
                <a:solidFill>
                  <a:srgbClr val="F2F2F2"/>
                </a:solidFill>
                <a:latin typeface="Arial Narrow" pitchFamily="34" charset="0"/>
              </a:rPr>
              <a:t>SUMMARY:</a:t>
            </a:r>
          </a:p>
          <a:p>
            <a:pPr eaLnBrk="1" hangingPunct="1"/>
            <a:endParaRPr lang="en-US" sz="1400" b="1" i="1" baseline="0" dirty="0">
              <a:solidFill>
                <a:srgbClr val="A6A6A6"/>
              </a:solidFill>
              <a:latin typeface="Arial Narrow" pitchFamily="34" charset="0"/>
            </a:endParaRPr>
          </a:p>
          <a:p>
            <a:r>
              <a:rPr lang="en-US" sz="1600" b="1" baseline="0" dirty="0">
                <a:solidFill>
                  <a:schemeClr val="bg1"/>
                </a:solidFill>
                <a:latin typeface="Arial Narrow" pitchFamily="34" charset="0"/>
              </a:rPr>
              <a:t>Process </a:t>
            </a:r>
          </a:p>
          <a:p>
            <a:r>
              <a:rPr lang="en-US" sz="1200" baseline="0" dirty="0">
                <a:solidFill>
                  <a:schemeClr val="bg1"/>
                </a:solidFill>
                <a:latin typeface="Arial Narrow" pitchFamily="34" charset="0"/>
              </a:rPr>
              <a:t>Invited residents and community members to participate in identifying the important issues of livability in Parkview Gardens. With a presentation on the Parkview Gardens Park Plan and an introduction to Sustainable Urban Strategies, participants used markers on a neighborhood map to illustrate concerns and ideas for the neighborhood.</a:t>
            </a:r>
          </a:p>
          <a:p>
            <a:endParaRPr lang="en-US" sz="1200" baseline="0" dirty="0">
              <a:solidFill>
                <a:schemeClr val="bg1"/>
              </a:solidFill>
              <a:latin typeface="Arial Narrow" pitchFamily="34" charset="0"/>
            </a:endParaRPr>
          </a:p>
          <a:p>
            <a:r>
              <a:rPr lang="en-US" sz="1600" b="1" baseline="0" dirty="0">
                <a:solidFill>
                  <a:schemeClr val="bg1"/>
                </a:solidFill>
                <a:latin typeface="Arial Narrow" pitchFamily="34" charset="0"/>
              </a:rPr>
              <a:t>Goals</a:t>
            </a:r>
          </a:p>
          <a:p>
            <a:pPr>
              <a:buFont typeface="Arial" pitchFamily="34" charset="0"/>
              <a:buChar char="•"/>
            </a:pPr>
            <a:r>
              <a:rPr lang="en-US" sz="1200" baseline="0" dirty="0">
                <a:solidFill>
                  <a:schemeClr val="bg1"/>
                </a:solidFill>
                <a:latin typeface="Arial Narrow" pitchFamily="34" charset="0"/>
              </a:rPr>
              <a:t> Develop a list of issues and ideas </a:t>
            </a:r>
          </a:p>
          <a:p>
            <a:pPr>
              <a:buFont typeface="Arial" pitchFamily="34" charset="0"/>
              <a:buChar char="•"/>
            </a:pPr>
            <a:r>
              <a:rPr lang="en-US" sz="1200" baseline="0" dirty="0">
                <a:solidFill>
                  <a:schemeClr val="bg1"/>
                </a:solidFill>
                <a:latin typeface="Arial Narrow" pitchFamily="34" charset="0"/>
              </a:rPr>
              <a:t> Cross check issues and ideas with HUD</a:t>
            </a:r>
          </a:p>
          <a:p>
            <a:r>
              <a:rPr lang="en-US" sz="1200" baseline="0" dirty="0">
                <a:solidFill>
                  <a:schemeClr val="bg1"/>
                </a:solidFill>
                <a:latin typeface="Arial Narrow" pitchFamily="34" charset="0"/>
              </a:rPr>
              <a:t>   Livability Principles</a:t>
            </a:r>
          </a:p>
          <a:p>
            <a:pPr>
              <a:buFont typeface="Arial" pitchFamily="34" charset="0"/>
              <a:buChar char="•"/>
            </a:pPr>
            <a:r>
              <a:rPr lang="en-US" sz="1200" baseline="0" dirty="0">
                <a:solidFill>
                  <a:schemeClr val="bg1"/>
                </a:solidFill>
                <a:latin typeface="Arial Narrow" pitchFamily="34" charset="0"/>
              </a:rPr>
              <a:t> Draw your ideas on the map</a:t>
            </a:r>
          </a:p>
          <a:p>
            <a:pPr>
              <a:buFont typeface="Arial" pitchFamily="34" charset="0"/>
              <a:buChar char="•"/>
            </a:pPr>
            <a:endParaRPr lang="en-US" sz="1200" baseline="0" dirty="0">
              <a:solidFill>
                <a:schemeClr val="bg1"/>
              </a:solidFill>
              <a:latin typeface="Arial Narrow" pitchFamily="34" charset="0"/>
            </a:endParaRPr>
          </a:p>
          <a:p>
            <a:endParaRPr lang="en-US" sz="1200" baseline="0" dirty="0">
              <a:solidFill>
                <a:schemeClr val="bg1"/>
              </a:solidFill>
              <a:latin typeface="Arial Narrow" pitchFamily="34" charset="0"/>
            </a:endParaRPr>
          </a:p>
          <a:p>
            <a:endParaRPr lang="en-US" sz="1200" baseline="0" dirty="0">
              <a:solidFill>
                <a:schemeClr val="bg1"/>
              </a:solidFill>
              <a:latin typeface="Arial Narrow" pitchFamily="34" charset="0"/>
            </a:endParaRPr>
          </a:p>
        </p:txBody>
      </p:sp>
      <p:pic>
        <p:nvPicPr>
          <p:cNvPr id="54275" name="Picture 2" descr="PVG_PM01_Workboard_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76675" y="1143000"/>
            <a:ext cx="50482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73671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PVG_PublicWorkshop01_SummaryBoard0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06925" y="1211263"/>
            <a:ext cx="4297363"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descr="PVG_PublicWorkshop01_SummaryBoard0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9225" y="1211263"/>
            <a:ext cx="4297363"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5" descr="PVG_PublicWorkshop01_SummaryBoard01.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06925" y="3952875"/>
            <a:ext cx="4297363"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6" descr="PVG_PublicWorkshop01_SummaryBoard01.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9225" y="3952875"/>
            <a:ext cx="4297363"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63744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6"/>
          <p:cNvSpPr txBox="1">
            <a:spLocks noChangeArrowheads="1"/>
          </p:cNvSpPr>
          <p:nvPr/>
        </p:nvSpPr>
        <p:spPr bwMode="auto">
          <a:xfrm>
            <a:off x="466724" y="1143000"/>
            <a:ext cx="2705101"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aseline="-25000">
                <a:solidFill>
                  <a:schemeClr val="tx1"/>
                </a:solidFill>
                <a:latin typeface="Arial" pitchFamily="34" charset="0"/>
                <a:ea typeface="MS PGothic" pitchFamily="34" charset="-128"/>
              </a:defRPr>
            </a:lvl1pPr>
            <a:lvl2pPr marL="685800" indent="-22860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r>
              <a:rPr lang="en-US" b="1" baseline="0" dirty="0" smtClean="0">
                <a:solidFill>
                  <a:srgbClr val="F2F2F2"/>
                </a:solidFill>
                <a:latin typeface="Arial Narrow" pitchFamily="34" charset="0"/>
              </a:rPr>
              <a:t>SUMMARY ISSUES:</a:t>
            </a:r>
            <a:endParaRPr lang="en-US" b="1" baseline="0" dirty="0">
              <a:solidFill>
                <a:srgbClr val="F2F2F2"/>
              </a:solidFill>
              <a:latin typeface="Arial Narrow" pitchFamily="34" charset="0"/>
            </a:endParaRPr>
          </a:p>
          <a:p>
            <a:pPr eaLnBrk="1" hangingPunct="1"/>
            <a:endParaRPr lang="en-US" sz="1400" b="1" i="1" baseline="0" dirty="0">
              <a:solidFill>
                <a:srgbClr val="A6A6A6"/>
              </a:solidFill>
              <a:latin typeface="Arial Narrow" pitchFamily="34" charset="0"/>
            </a:endParaRPr>
          </a:p>
          <a:p>
            <a:pPr marL="228600" lvl="1">
              <a:buFont typeface="+mj-lt"/>
              <a:buAutoNum type="arabicPeriod"/>
            </a:pPr>
            <a:r>
              <a:rPr lang="en-US" sz="1200" baseline="0" dirty="0" smtClean="0">
                <a:solidFill>
                  <a:schemeClr val="bg1"/>
                </a:solidFill>
                <a:latin typeface="Arial Narrow" pitchFamily="34" charset="0"/>
              </a:rPr>
              <a:t>Poor </a:t>
            </a:r>
            <a:r>
              <a:rPr lang="en-US" sz="1200" baseline="0" dirty="0">
                <a:solidFill>
                  <a:schemeClr val="bg1"/>
                </a:solidFill>
                <a:latin typeface="Arial Narrow" pitchFamily="34" charset="0"/>
              </a:rPr>
              <a:t>pedestrian connectivity through the neighborhood to parks, major streets, </a:t>
            </a:r>
            <a:r>
              <a:rPr lang="en-US" sz="1200" baseline="0" dirty="0" smtClean="0">
                <a:solidFill>
                  <a:schemeClr val="bg1"/>
                </a:solidFill>
                <a:latin typeface="Arial Narrow" pitchFamily="34" charset="0"/>
              </a:rPr>
              <a:t>and </a:t>
            </a:r>
            <a:r>
              <a:rPr lang="en-US" sz="1200" baseline="0" dirty="0">
                <a:solidFill>
                  <a:schemeClr val="bg1"/>
                </a:solidFill>
                <a:latin typeface="Arial Narrow" pitchFamily="34" charset="0"/>
              </a:rPr>
              <a:t>Metrolink.</a:t>
            </a:r>
          </a:p>
          <a:p>
            <a:pPr marL="228600" lvl="1">
              <a:buFont typeface="+mj-lt"/>
              <a:buAutoNum type="arabicPeriod"/>
            </a:pPr>
            <a:endParaRPr lang="en-US" sz="1200" baseline="0" dirty="0">
              <a:solidFill>
                <a:schemeClr val="bg1"/>
              </a:solidFill>
              <a:latin typeface="Arial Narrow" pitchFamily="34" charset="0"/>
            </a:endParaRPr>
          </a:p>
          <a:p>
            <a:pPr marL="228600" lvl="1">
              <a:buFont typeface="+mj-lt"/>
              <a:buAutoNum type="arabicPeriod"/>
            </a:pPr>
            <a:r>
              <a:rPr lang="en-US" sz="1200" baseline="0" dirty="0" smtClean="0">
                <a:solidFill>
                  <a:schemeClr val="bg1"/>
                </a:solidFill>
                <a:latin typeface="Arial Narrow" pitchFamily="34" charset="0"/>
              </a:rPr>
              <a:t>Ackert </a:t>
            </a:r>
            <a:r>
              <a:rPr lang="en-US" sz="1200" baseline="0" dirty="0">
                <a:solidFill>
                  <a:schemeClr val="bg1"/>
                </a:solidFill>
                <a:latin typeface="Arial Narrow" pitchFamily="34" charset="0"/>
              </a:rPr>
              <a:t>Walkway lacks a destination, and needs improvement of surrounding alleys, green spaces, and safety</a:t>
            </a:r>
            <a:r>
              <a:rPr lang="en-US" sz="1200" baseline="0" dirty="0" smtClean="0">
                <a:solidFill>
                  <a:schemeClr val="bg1"/>
                </a:solidFill>
                <a:latin typeface="Arial Narrow" pitchFamily="34" charset="0"/>
              </a:rPr>
              <a:t>.</a:t>
            </a:r>
          </a:p>
          <a:p>
            <a:pPr marL="228600" lvl="1">
              <a:buFont typeface="+mj-lt"/>
              <a:buAutoNum type="arabicPeriod"/>
            </a:pPr>
            <a:endParaRPr lang="en-US" sz="1200" baseline="0" dirty="0">
              <a:solidFill>
                <a:schemeClr val="bg1"/>
              </a:solidFill>
              <a:latin typeface="Arial Narrow" pitchFamily="34" charset="0"/>
            </a:endParaRPr>
          </a:p>
          <a:p>
            <a:pPr marL="228600" lvl="1">
              <a:buFont typeface="+mj-lt"/>
              <a:buAutoNum type="arabicPeriod"/>
            </a:pPr>
            <a:r>
              <a:rPr lang="en-US" sz="1200" baseline="0" dirty="0" smtClean="0">
                <a:solidFill>
                  <a:schemeClr val="bg1"/>
                </a:solidFill>
                <a:latin typeface="Arial Narrow" pitchFamily="34" charset="0"/>
              </a:rPr>
              <a:t>The </a:t>
            </a:r>
            <a:r>
              <a:rPr lang="en-US" sz="1200" baseline="0" dirty="0">
                <a:solidFill>
                  <a:schemeClr val="bg1"/>
                </a:solidFill>
                <a:latin typeface="Arial Narrow" pitchFamily="34" charset="0"/>
              </a:rPr>
              <a:t>study area has some buildings and blocks that differ from the neighborhood typology in scale, function, and building type including warehouses, vacant buildings, and some </a:t>
            </a:r>
            <a:r>
              <a:rPr lang="en-US" sz="1200" baseline="0" dirty="0" smtClean="0">
                <a:solidFill>
                  <a:schemeClr val="bg1"/>
                </a:solidFill>
                <a:latin typeface="Arial Narrow" pitchFamily="34" charset="0"/>
              </a:rPr>
              <a:t>housing.</a:t>
            </a:r>
          </a:p>
          <a:p>
            <a:pPr marL="228600" lvl="1">
              <a:buFont typeface="+mj-lt"/>
              <a:buAutoNum type="arabicPeriod"/>
            </a:pPr>
            <a:endParaRPr lang="en-US" sz="1200" baseline="0" dirty="0">
              <a:solidFill>
                <a:schemeClr val="bg1"/>
              </a:solidFill>
              <a:latin typeface="Arial Narrow" pitchFamily="34" charset="0"/>
            </a:endParaRPr>
          </a:p>
          <a:p>
            <a:pPr marL="228600" lvl="1">
              <a:buFont typeface="+mj-lt"/>
              <a:buAutoNum type="arabicPeriod"/>
            </a:pPr>
            <a:r>
              <a:rPr lang="en-US" sz="1200" baseline="0" dirty="0" smtClean="0">
                <a:solidFill>
                  <a:schemeClr val="bg1"/>
                </a:solidFill>
                <a:latin typeface="Arial Narrow" pitchFamily="34" charset="0"/>
              </a:rPr>
              <a:t>Neighborhood </a:t>
            </a:r>
            <a:r>
              <a:rPr lang="en-US" sz="1200" baseline="0" dirty="0">
                <a:solidFill>
                  <a:schemeClr val="bg1"/>
                </a:solidFill>
                <a:latin typeface="Arial Narrow" pitchFamily="34" charset="0"/>
              </a:rPr>
              <a:t>lacks a </a:t>
            </a:r>
            <a:r>
              <a:rPr lang="en-US" sz="1200" baseline="0" dirty="0" smtClean="0">
                <a:solidFill>
                  <a:schemeClr val="bg1"/>
                </a:solidFill>
                <a:latin typeface="Arial Narrow" pitchFamily="34" charset="0"/>
              </a:rPr>
              <a:t>walk-able grocery </a:t>
            </a:r>
            <a:r>
              <a:rPr lang="en-US" sz="1200" baseline="0" dirty="0">
                <a:solidFill>
                  <a:schemeClr val="bg1"/>
                </a:solidFill>
                <a:latin typeface="Arial Narrow" pitchFamily="34" charset="0"/>
              </a:rPr>
              <a:t>store </a:t>
            </a:r>
            <a:r>
              <a:rPr lang="en-US" sz="1200" baseline="0" dirty="0" smtClean="0">
                <a:solidFill>
                  <a:schemeClr val="bg1"/>
                </a:solidFill>
                <a:latin typeface="Arial Narrow" pitchFamily="34" charset="0"/>
              </a:rPr>
              <a:t>and </a:t>
            </a:r>
            <a:r>
              <a:rPr lang="en-US" sz="1200" baseline="0" dirty="0">
                <a:solidFill>
                  <a:schemeClr val="bg1"/>
                </a:solidFill>
                <a:latin typeface="Arial Narrow" pitchFamily="34" charset="0"/>
              </a:rPr>
              <a:t>needs </a:t>
            </a:r>
            <a:r>
              <a:rPr lang="en-US" sz="1200" baseline="0" dirty="0" smtClean="0">
                <a:solidFill>
                  <a:schemeClr val="bg1"/>
                </a:solidFill>
                <a:latin typeface="Arial Narrow" pitchFamily="34" charset="0"/>
              </a:rPr>
              <a:t>increased </a:t>
            </a:r>
            <a:r>
              <a:rPr lang="en-US" sz="1200" baseline="0" dirty="0">
                <a:solidFill>
                  <a:schemeClr val="bg1"/>
                </a:solidFill>
                <a:latin typeface="Arial Narrow" pitchFamily="34" charset="0"/>
              </a:rPr>
              <a:t>diversity of food options.</a:t>
            </a:r>
          </a:p>
          <a:p>
            <a:pPr marL="228600" lvl="1">
              <a:buFont typeface="+mj-lt"/>
              <a:buAutoNum type="arabicPeriod"/>
            </a:pPr>
            <a:endParaRPr lang="en-US" sz="1200" baseline="0" dirty="0">
              <a:solidFill>
                <a:schemeClr val="bg1"/>
              </a:solidFill>
              <a:latin typeface="Arial Narrow" pitchFamily="34" charset="0"/>
            </a:endParaRPr>
          </a:p>
          <a:p>
            <a:pPr marL="228600" lvl="1">
              <a:buFont typeface="+mj-lt"/>
              <a:buAutoNum type="arabicPeriod"/>
            </a:pPr>
            <a:r>
              <a:rPr lang="en-US" sz="1200" baseline="0" dirty="0" smtClean="0">
                <a:solidFill>
                  <a:schemeClr val="bg1"/>
                </a:solidFill>
                <a:latin typeface="Arial Narrow" pitchFamily="34" charset="0"/>
              </a:rPr>
              <a:t>Flooding</a:t>
            </a:r>
            <a:r>
              <a:rPr lang="en-US" sz="1200" baseline="0" dirty="0">
                <a:solidFill>
                  <a:schemeClr val="bg1"/>
                </a:solidFill>
                <a:latin typeface="Arial Narrow" pitchFamily="34" charset="0"/>
              </a:rPr>
              <a:t>, stormwater runoff, and smelly sewers highlight problems with drainage and stormwater management</a:t>
            </a:r>
            <a:r>
              <a:rPr lang="en-US" sz="1200" baseline="0" dirty="0" smtClean="0">
                <a:solidFill>
                  <a:schemeClr val="bg1"/>
                </a:solidFill>
                <a:latin typeface="Arial Narrow" pitchFamily="34" charset="0"/>
              </a:rPr>
              <a:t>.</a:t>
            </a:r>
          </a:p>
          <a:p>
            <a:pPr marL="228600" lvl="1">
              <a:buFont typeface="+mj-lt"/>
              <a:buAutoNum type="arabicPeriod"/>
            </a:pPr>
            <a:endParaRPr lang="en-US" sz="1200" baseline="0" dirty="0">
              <a:solidFill>
                <a:schemeClr val="bg1"/>
              </a:solidFill>
              <a:latin typeface="Arial Narrow" pitchFamily="34" charset="0"/>
            </a:endParaRPr>
          </a:p>
          <a:p>
            <a:pPr marL="228600" lvl="1">
              <a:buFont typeface="+mj-lt"/>
              <a:buAutoNum type="arabicPeriod"/>
            </a:pPr>
            <a:r>
              <a:rPr lang="en-US" sz="1200" baseline="0" dirty="0" smtClean="0">
                <a:solidFill>
                  <a:schemeClr val="bg1"/>
                </a:solidFill>
                <a:latin typeface="Arial Narrow" pitchFamily="34" charset="0"/>
              </a:rPr>
              <a:t>Some </a:t>
            </a:r>
            <a:r>
              <a:rPr lang="en-US" sz="1200" baseline="0" dirty="0">
                <a:solidFill>
                  <a:schemeClr val="bg1"/>
                </a:solidFill>
                <a:latin typeface="Arial Narrow" pitchFamily="34" charset="0"/>
              </a:rPr>
              <a:t>areas of the </a:t>
            </a:r>
            <a:r>
              <a:rPr lang="en-US" sz="1200" baseline="0" dirty="0" smtClean="0">
                <a:solidFill>
                  <a:schemeClr val="bg1"/>
                </a:solidFill>
                <a:latin typeface="Arial Narrow" pitchFamily="34" charset="0"/>
              </a:rPr>
              <a:t>neighborhood are perceived as unsafe</a:t>
            </a:r>
            <a:r>
              <a:rPr lang="en-US" sz="1200" baseline="0" dirty="0">
                <a:solidFill>
                  <a:schemeClr val="bg1"/>
                </a:solidFill>
                <a:latin typeface="Arial Narrow" pitchFamily="34" charset="0"/>
              </a:rPr>
              <a:t>, including public parks and green spaces</a:t>
            </a:r>
            <a:r>
              <a:rPr lang="en-US" sz="1200" baseline="0" dirty="0" smtClean="0">
                <a:solidFill>
                  <a:schemeClr val="bg1"/>
                </a:solidFill>
                <a:latin typeface="Arial Narrow" pitchFamily="34" charset="0"/>
              </a:rPr>
              <a:t>.</a:t>
            </a:r>
            <a:endParaRPr lang="en-US" sz="1200" baseline="0" dirty="0">
              <a:solidFill>
                <a:schemeClr val="bg1"/>
              </a:solidFill>
              <a:latin typeface="Arial Narrow" pitchFamily="34" charset="0"/>
            </a:endParaRPr>
          </a:p>
        </p:txBody>
      </p:sp>
      <p:pic>
        <p:nvPicPr>
          <p:cNvPr id="6" name="Picture 3" descr="_0004_Issue_1_ped connecivity.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430588" y="1143000"/>
            <a:ext cx="5484812"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54514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6"/>
          <p:cNvSpPr txBox="1">
            <a:spLocks noChangeArrowheads="1"/>
          </p:cNvSpPr>
          <p:nvPr/>
        </p:nvSpPr>
        <p:spPr bwMode="auto">
          <a:xfrm>
            <a:off x="466724" y="1143000"/>
            <a:ext cx="2705101"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aseline="-25000">
                <a:solidFill>
                  <a:schemeClr val="tx1"/>
                </a:solidFill>
                <a:latin typeface="Arial" pitchFamily="34" charset="0"/>
                <a:ea typeface="MS PGothic" pitchFamily="34" charset="-128"/>
              </a:defRPr>
            </a:lvl1pPr>
            <a:lvl2pPr marL="685800" indent="-22860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r>
              <a:rPr lang="en-US" b="1" baseline="0" dirty="0" smtClean="0">
                <a:solidFill>
                  <a:srgbClr val="FF0000"/>
                </a:solidFill>
                <a:latin typeface="Arial Narrow" pitchFamily="34" charset="0"/>
              </a:rPr>
              <a:t>SUMMARY IDEAS:</a:t>
            </a:r>
            <a:endParaRPr lang="en-US" b="1" baseline="0" dirty="0">
              <a:solidFill>
                <a:srgbClr val="FF0000"/>
              </a:solidFill>
              <a:latin typeface="Arial Narrow" pitchFamily="34" charset="0"/>
            </a:endParaRPr>
          </a:p>
          <a:p>
            <a:pPr marL="0" lvl="1" indent="0">
              <a:defRPr/>
            </a:pPr>
            <a:endParaRPr lang="en-US" sz="1400" b="1" i="1" baseline="0" dirty="0">
              <a:solidFill>
                <a:srgbClr val="A6A6A6"/>
              </a:solidFill>
              <a:latin typeface="Arial Narrow" pitchFamily="34" charset="0"/>
            </a:endParaRPr>
          </a:p>
          <a:p>
            <a:pPr marL="228600" lvl="1">
              <a:buFont typeface="+mj-lt"/>
              <a:buAutoNum type="arabicPeriod"/>
              <a:defRPr/>
            </a:pPr>
            <a:r>
              <a:rPr lang="en-US" sz="1200" baseline="0" dirty="0" smtClean="0">
                <a:solidFill>
                  <a:schemeClr val="bg1"/>
                </a:solidFill>
                <a:latin typeface="Arial Narrow" pitchFamily="34" charset="0"/>
                <a:ea typeface="ＭＳ Ｐゴシック" charset="-128"/>
              </a:rPr>
              <a:t>Increase connectivity from the neighborhood </a:t>
            </a:r>
            <a:r>
              <a:rPr lang="en-US" sz="1200" baseline="0" dirty="0">
                <a:solidFill>
                  <a:schemeClr val="bg1"/>
                </a:solidFill>
                <a:latin typeface="Arial Narrow" pitchFamily="34" charset="0"/>
                <a:ea typeface="ＭＳ Ｐゴシック" charset="-128"/>
              </a:rPr>
              <a:t>to Metrolink station  across Skinker</a:t>
            </a:r>
          </a:p>
          <a:p>
            <a:pPr marL="228600" lvl="1">
              <a:buFont typeface="+mj-lt"/>
              <a:buAutoNum type="arabicPeriod"/>
              <a:defRPr/>
            </a:pPr>
            <a:endParaRPr lang="en-US" sz="1200" baseline="0" dirty="0" smtClean="0">
              <a:solidFill>
                <a:schemeClr val="bg1"/>
              </a:solidFill>
              <a:latin typeface="Arial Narrow" pitchFamily="34" charset="0"/>
              <a:ea typeface="ＭＳ Ｐゴシック" charset="-128"/>
            </a:endParaRPr>
          </a:p>
          <a:p>
            <a:pPr marL="228600" lvl="1">
              <a:buFont typeface="+mj-lt"/>
              <a:buAutoNum type="arabicPeriod"/>
              <a:defRPr/>
            </a:pPr>
            <a:r>
              <a:rPr lang="en-US" sz="1200" baseline="0" dirty="0">
                <a:solidFill>
                  <a:schemeClr val="bg1"/>
                </a:solidFill>
                <a:latin typeface="Arial Narrow" pitchFamily="34" charset="0"/>
                <a:ea typeface="ＭＳ Ｐゴシック" charset="-128"/>
              </a:rPr>
              <a:t>Increase connectivity t</a:t>
            </a:r>
            <a:r>
              <a:rPr lang="en-US" sz="1200" baseline="0" dirty="0" smtClean="0">
                <a:solidFill>
                  <a:schemeClr val="bg1"/>
                </a:solidFill>
                <a:latin typeface="Arial Narrow" pitchFamily="34" charset="0"/>
                <a:ea typeface="ＭＳ Ｐゴシック" charset="-128"/>
              </a:rPr>
              <a:t>hrough </a:t>
            </a:r>
            <a:r>
              <a:rPr lang="en-US" sz="1200" baseline="0" dirty="0">
                <a:solidFill>
                  <a:schemeClr val="bg1"/>
                </a:solidFill>
                <a:latin typeface="Arial Narrow" pitchFamily="34" charset="0"/>
                <a:ea typeface="ＭＳ Ｐゴシック" charset="-128"/>
              </a:rPr>
              <a:t>long Delmar blocks into the neighborhood, similar to how Ackert Walkway works</a:t>
            </a:r>
          </a:p>
          <a:p>
            <a:pPr marL="228600" lvl="1">
              <a:buFont typeface="+mj-lt"/>
              <a:buAutoNum type="arabicPeriod"/>
              <a:defRPr/>
            </a:pPr>
            <a:endParaRPr lang="en-US" sz="1200" baseline="0" dirty="0" smtClean="0">
              <a:solidFill>
                <a:schemeClr val="bg1"/>
              </a:solidFill>
              <a:latin typeface="Arial Narrow" pitchFamily="34" charset="0"/>
              <a:ea typeface="ＭＳ Ｐゴシック" charset="-128"/>
            </a:endParaRPr>
          </a:p>
          <a:p>
            <a:pPr marL="228600" lvl="1">
              <a:buFont typeface="+mj-lt"/>
              <a:buAutoNum type="arabicPeriod"/>
              <a:defRPr/>
            </a:pPr>
            <a:r>
              <a:rPr lang="en-US" sz="1200" baseline="0" dirty="0" smtClean="0">
                <a:solidFill>
                  <a:schemeClr val="bg1"/>
                </a:solidFill>
                <a:latin typeface="Arial Narrow" pitchFamily="34" charset="0"/>
                <a:ea typeface="ＭＳ Ｐゴシック" charset="-128"/>
              </a:rPr>
              <a:t>Create improved </a:t>
            </a:r>
            <a:r>
              <a:rPr lang="en-US" sz="1200" baseline="0" dirty="0">
                <a:solidFill>
                  <a:schemeClr val="bg1"/>
                </a:solidFill>
                <a:latin typeface="Arial Narrow" pitchFamily="34" charset="0"/>
                <a:ea typeface="ＭＳ Ｐゴシック" charset="-128"/>
              </a:rPr>
              <a:t>connections between parks, green spaces, and residences</a:t>
            </a:r>
          </a:p>
          <a:p>
            <a:pPr marL="228600" lvl="1">
              <a:buFont typeface="+mj-lt"/>
              <a:buAutoNum type="arabicPeriod"/>
              <a:defRPr/>
            </a:pPr>
            <a:endParaRPr lang="en-US" sz="1200" baseline="0" dirty="0" smtClean="0">
              <a:solidFill>
                <a:schemeClr val="bg1"/>
              </a:solidFill>
              <a:latin typeface="Arial Narrow" pitchFamily="34" charset="0"/>
              <a:ea typeface="ＭＳ Ｐゴシック" charset="-128"/>
            </a:endParaRPr>
          </a:p>
          <a:p>
            <a:pPr marL="228600" lvl="1">
              <a:buFont typeface="+mj-lt"/>
              <a:buAutoNum type="arabicPeriod"/>
              <a:defRPr/>
            </a:pPr>
            <a:r>
              <a:rPr lang="en-US" sz="1200" baseline="0" dirty="0" smtClean="0">
                <a:solidFill>
                  <a:schemeClr val="bg1"/>
                </a:solidFill>
                <a:latin typeface="Arial Narrow" pitchFamily="34" charset="0"/>
                <a:ea typeface="ＭＳ Ｐゴシック" charset="-128"/>
              </a:rPr>
              <a:t>Clear </a:t>
            </a:r>
            <a:r>
              <a:rPr lang="en-US" sz="1200" baseline="0" dirty="0">
                <a:solidFill>
                  <a:schemeClr val="bg1"/>
                </a:solidFill>
                <a:latin typeface="Arial Narrow" pitchFamily="34" charset="0"/>
                <a:ea typeface="ＭＳ Ｐゴシック" charset="-128"/>
              </a:rPr>
              <a:t>bike paths and nodes connecting parks </a:t>
            </a:r>
            <a:r>
              <a:rPr lang="en-US" sz="1200" baseline="0" dirty="0" smtClean="0">
                <a:solidFill>
                  <a:schemeClr val="bg1"/>
                </a:solidFill>
                <a:latin typeface="Arial Narrow" pitchFamily="34" charset="0"/>
                <a:ea typeface="ＭＳ Ｐゴシック" charset="-128"/>
              </a:rPr>
              <a:t>and </a:t>
            </a:r>
            <a:r>
              <a:rPr lang="en-US" sz="1200" baseline="0" dirty="0">
                <a:solidFill>
                  <a:schemeClr val="bg1"/>
                </a:solidFill>
                <a:latin typeface="Arial Narrow" pitchFamily="34" charset="0"/>
                <a:ea typeface="ＭＳ Ｐゴシック" charset="-128"/>
              </a:rPr>
              <a:t>residential blocks though the </a:t>
            </a:r>
            <a:r>
              <a:rPr lang="en-US" sz="1200" baseline="0" dirty="0" smtClean="0">
                <a:solidFill>
                  <a:schemeClr val="bg1"/>
                </a:solidFill>
                <a:latin typeface="Arial Narrow" pitchFamily="34" charset="0"/>
                <a:ea typeface="ＭＳ Ｐゴシック" charset="-128"/>
              </a:rPr>
              <a:t>neighborhood</a:t>
            </a:r>
          </a:p>
          <a:p>
            <a:pPr marL="228600" lvl="1">
              <a:buFont typeface="+mj-lt"/>
              <a:buAutoNum type="arabicPeriod"/>
            </a:pPr>
            <a:endParaRPr lang="en-US" sz="1200" baseline="0" dirty="0" smtClean="0">
              <a:solidFill>
                <a:schemeClr val="bg1"/>
              </a:solidFill>
              <a:latin typeface="Arial Narrow" pitchFamily="34" charset="0"/>
            </a:endParaRPr>
          </a:p>
          <a:p>
            <a:pPr marL="228600" lvl="1">
              <a:buFont typeface="+mj-lt"/>
              <a:buAutoNum type="arabicPeriod"/>
            </a:pPr>
            <a:r>
              <a:rPr lang="en-US" sz="1200" baseline="0" dirty="0" smtClean="0">
                <a:solidFill>
                  <a:schemeClr val="bg1"/>
                </a:solidFill>
                <a:latin typeface="Arial Narrow" pitchFamily="34" charset="0"/>
              </a:rPr>
              <a:t>Remove dumpsters from, create art spaces </a:t>
            </a:r>
            <a:r>
              <a:rPr lang="en-US" sz="1200" baseline="0" dirty="0">
                <a:solidFill>
                  <a:schemeClr val="bg1"/>
                </a:solidFill>
                <a:latin typeface="Arial Narrow" pitchFamily="34" charset="0"/>
              </a:rPr>
              <a:t>along </a:t>
            </a:r>
            <a:r>
              <a:rPr lang="en-US" sz="1200" baseline="0" dirty="0" smtClean="0">
                <a:solidFill>
                  <a:schemeClr val="bg1"/>
                </a:solidFill>
                <a:latin typeface="Arial Narrow" pitchFamily="34" charset="0"/>
              </a:rPr>
              <a:t>edges of, increase </a:t>
            </a:r>
            <a:r>
              <a:rPr lang="en-US" sz="1200" baseline="0" dirty="0">
                <a:solidFill>
                  <a:schemeClr val="bg1"/>
                </a:solidFill>
                <a:latin typeface="Arial Narrow" pitchFamily="34" charset="0"/>
              </a:rPr>
              <a:t>visibility </a:t>
            </a:r>
            <a:r>
              <a:rPr lang="en-US" sz="1200" baseline="0" dirty="0" smtClean="0">
                <a:solidFill>
                  <a:schemeClr val="bg1"/>
                </a:solidFill>
                <a:latin typeface="Arial Narrow" pitchFamily="34" charset="0"/>
              </a:rPr>
              <a:t>to, and develop water features along Ackert Walkway.</a:t>
            </a:r>
          </a:p>
          <a:p>
            <a:pPr marL="228600" lvl="1">
              <a:buFont typeface="+mj-lt"/>
              <a:buAutoNum type="arabicPeriod"/>
            </a:pPr>
            <a:endParaRPr lang="en-US" sz="1200" baseline="0" dirty="0">
              <a:solidFill>
                <a:schemeClr val="bg1"/>
              </a:solidFill>
              <a:latin typeface="Arial Narrow" pitchFamily="34" charset="0"/>
            </a:endParaRPr>
          </a:p>
          <a:p>
            <a:pPr marL="228600" lvl="1">
              <a:buFont typeface="+mj-lt"/>
              <a:buAutoNum type="arabicPeriod"/>
            </a:pPr>
            <a:r>
              <a:rPr lang="en-US" sz="1200" baseline="0" dirty="0">
                <a:solidFill>
                  <a:schemeClr val="bg1"/>
                </a:solidFill>
                <a:latin typeface="Arial Narrow" pitchFamily="34" charset="0"/>
              </a:rPr>
              <a:t>Reprogram Metcalfe Park with a workout  </a:t>
            </a:r>
            <a:r>
              <a:rPr lang="en-US" sz="1200" baseline="0" dirty="0" smtClean="0">
                <a:solidFill>
                  <a:schemeClr val="bg1"/>
                </a:solidFill>
                <a:latin typeface="Arial Narrow" pitchFamily="34" charset="0"/>
              </a:rPr>
              <a:t>loop, </a:t>
            </a:r>
            <a:r>
              <a:rPr lang="en-US" sz="1200" baseline="0" dirty="0">
                <a:solidFill>
                  <a:schemeClr val="bg1"/>
                </a:solidFill>
                <a:latin typeface="Arial Narrow" pitchFamily="34" charset="0"/>
              </a:rPr>
              <a:t>playground improvements, water features, a dog park, more shaded areas, an outdoor theater, and water/stormwater gardens to help </a:t>
            </a:r>
            <a:r>
              <a:rPr lang="en-US" sz="1200" baseline="0" dirty="0" smtClean="0">
                <a:solidFill>
                  <a:schemeClr val="bg1"/>
                </a:solidFill>
                <a:latin typeface="Arial Narrow" pitchFamily="34" charset="0"/>
              </a:rPr>
              <a:t>decrease flooding</a:t>
            </a:r>
            <a:endParaRPr lang="en-US" sz="1200" baseline="0" dirty="0">
              <a:solidFill>
                <a:schemeClr val="bg1"/>
              </a:solidFill>
              <a:latin typeface="Arial Narrow" pitchFamily="34" charset="0"/>
              <a:ea typeface="ＭＳ Ｐゴシック" charset="-128"/>
            </a:endParaRPr>
          </a:p>
        </p:txBody>
      </p:sp>
      <p:pic>
        <p:nvPicPr>
          <p:cNvPr id="4" name="Picture 4" descr="_0004_Issue_1_ped connecivity.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430588" y="1143000"/>
            <a:ext cx="5484812"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41414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6"/>
          <p:cNvSpPr txBox="1">
            <a:spLocks noChangeArrowheads="1"/>
          </p:cNvSpPr>
          <p:nvPr/>
        </p:nvSpPr>
        <p:spPr bwMode="auto">
          <a:xfrm>
            <a:off x="466724" y="1143000"/>
            <a:ext cx="2705101"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aseline="-25000">
                <a:solidFill>
                  <a:schemeClr val="tx1"/>
                </a:solidFill>
                <a:latin typeface="Arial" pitchFamily="34" charset="0"/>
                <a:ea typeface="MS PGothic" pitchFamily="34" charset="-128"/>
              </a:defRPr>
            </a:lvl1pPr>
            <a:lvl2pPr marL="685800" indent="-22860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r>
              <a:rPr lang="en-US" b="1" baseline="0" dirty="0" smtClean="0">
                <a:solidFill>
                  <a:srgbClr val="FF0000"/>
                </a:solidFill>
                <a:latin typeface="Arial Narrow" pitchFamily="34" charset="0"/>
              </a:rPr>
              <a:t>SUMMARY IDEAS:</a:t>
            </a:r>
            <a:endParaRPr lang="en-US" b="1" baseline="0" dirty="0">
              <a:solidFill>
                <a:srgbClr val="FF0000"/>
              </a:solidFill>
              <a:latin typeface="Arial Narrow" pitchFamily="34" charset="0"/>
            </a:endParaRPr>
          </a:p>
          <a:p>
            <a:pPr marL="0" lvl="1" indent="0">
              <a:defRPr/>
            </a:pPr>
            <a:endParaRPr lang="en-US" sz="1400" b="1" i="1" baseline="0" dirty="0">
              <a:solidFill>
                <a:srgbClr val="A6A6A6"/>
              </a:solidFill>
              <a:latin typeface="Arial Narrow" pitchFamily="34" charset="0"/>
            </a:endParaRPr>
          </a:p>
          <a:p>
            <a:pPr marL="228600" lvl="1">
              <a:buFont typeface="+mj-lt"/>
              <a:buAutoNum type="arabicPeriod" startAt="7"/>
            </a:pPr>
            <a:r>
              <a:rPr lang="en-US" sz="1200" baseline="0" dirty="0" smtClean="0">
                <a:solidFill>
                  <a:schemeClr val="bg1"/>
                </a:solidFill>
                <a:latin typeface="Arial Narrow" pitchFamily="34" charset="0"/>
              </a:rPr>
              <a:t>Remove/reuse </a:t>
            </a:r>
            <a:r>
              <a:rPr lang="en-US" sz="1200" baseline="0" dirty="0">
                <a:solidFill>
                  <a:schemeClr val="bg1"/>
                </a:solidFill>
                <a:latin typeface="Arial Narrow" pitchFamily="34" charset="0"/>
              </a:rPr>
              <a:t>‘ugly’ or outdate buildings are remove/reprogram buildings that are not functioning in neighborhood like warehouses and vacant buildings</a:t>
            </a:r>
          </a:p>
          <a:p>
            <a:pPr marL="228600" lvl="1">
              <a:buFont typeface="+mj-lt"/>
              <a:buAutoNum type="arabicPeriod" startAt="7"/>
            </a:pPr>
            <a:endParaRPr lang="en-US" sz="1200" baseline="0" dirty="0" smtClean="0">
              <a:solidFill>
                <a:schemeClr val="bg1"/>
              </a:solidFill>
              <a:latin typeface="Arial Narrow" pitchFamily="34" charset="0"/>
            </a:endParaRPr>
          </a:p>
          <a:p>
            <a:pPr marL="228600" lvl="1">
              <a:buFont typeface="+mj-lt"/>
              <a:buAutoNum type="arabicPeriod" startAt="7"/>
            </a:pPr>
            <a:r>
              <a:rPr lang="en-US" sz="1200" baseline="0" dirty="0" smtClean="0">
                <a:solidFill>
                  <a:schemeClr val="bg1"/>
                </a:solidFill>
                <a:latin typeface="Arial Narrow" pitchFamily="34" charset="0"/>
              </a:rPr>
              <a:t>Preserve </a:t>
            </a:r>
            <a:r>
              <a:rPr lang="en-US" sz="1200" baseline="0" dirty="0">
                <a:solidFill>
                  <a:schemeClr val="bg1"/>
                </a:solidFill>
                <a:latin typeface="Arial Narrow" pitchFamily="34" charset="0"/>
              </a:rPr>
              <a:t>neighborhood architectural heritage like historic buildings, building materials, quality, and craftsmanship.</a:t>
            </a:r>
          </a:p>
          <a:p>
            <a:pPr marL="228600" lvl="1">
              <a:buFont typeface="+mj-lt"/>
              <a:buAutoNum type="arabicPeriod" startAt="7"/>
            </a:pPr>
            <a:endParaRPr lang="en-US" sz="1200" baseline="0" dirty="0">
              <a:solidFill>
                <a:schemeClr val="bg1"/>
              </a:solidFill>
              <a:latin typeface="Arial Narrow" pitchFamily="34" charset="0"/>
            </a:endParaRPr>
          </a:p>
          <a:p>
            <a:pPr marL="228600" lvl="1">
              <a:buFont typeface="+mj-lt"/>
              <a:buAutoNum type="arabicPeriod" startAt="7"/>
            </a:pPr>
            <a:r>
              <a:rPr lang="en-US" sz="1200" baseline="0" dirty="0" smtClean="0">
                <a:solidFill>
                  <a:schemeClr val="bg1"/>
                </a:solidFill>
                <a:latin typeface="Arial Narrow" pitchFamily="34" charset="0"/>
              </a:rPr>
              <a:t>Develop </a:t>
            </a:r>
            <a:r>
              <a:rPr lang="en-US" sz="1200" baseline="0" dirty="0">
                <a:solidFill>
                  <a:schemeClr val="bg1"/>
                </a:solidFill>
                <a:latin typeface="Arial Narrow" pitchFamily="34" charset="0"/>
              </a:rPr>
              <a:t>grocery stores or a general store or more food options throughout the neighborhood</a:t>
            </a:r>
          </a:p>
          <a:p>
            <a:pPr marL="228600" lvl="1">
              <a:buFont typeface="+mj-lt"/>
              <a:buAutoNum type="arabicPeriod" startAt="7"/>
            </a:pPr>
            <a:endParaRPr lang="en-US" sz="1200" baseline="0" dirty="0" smtClean="0">
              <a:solidFill>
                <a:schemeClr val="bg1"/>
              </a:solidFill>
              <a:latin typeface="Arial Narrow" pitchFamily="34" charset="0"/>
            </a:endParaRPr>
          </a:p>
          <a:p>
            <a:pPr marL="228600" lvl="1">
              <a:buFont typeface="+mj-lt"/>
              <a:buAutoNum type="arabicPeriod" startAt="7"/>
            </a:pPr>
            <a:r>
              <a:rPr lang="en-US" sz="1200" baseline="0" dirty="0" smtClean="0">
                <a:solidFill>
                  <a:schemeClr val="bg1"/>
                </a:solidFill>
                <a:latin typeface="Arial Narrow" pitchFamily="34" charset="0"/>
              </a:rPr>
              <a:t>Increase </a:t>
            </a:r>
            <a:r>
              <a:rPr lang="en-US" sz="1200" baseline="0" dirty="0">
                <a:solidFill>
                  <a:schemeClr val="bg1"/>
                </a:solidFill>
                <a:latin typeface="Arial Narrow" pitchFamily="34" charset="0"/>
              </a:rPr>
              <a:t>number of community gardens or small scale green spaces</a:t>
            </a:r>
            <a:r>
              <a:rPr lang="en-US" sz="1200" b="1" baseline="0" dirty="0">
                <a:solidFill>
                  <a:schemeClr val="bg1"/>
                </a:solidFill>
                <a:latin typeface="Arial Narrow" pitchFamily="34" charset="0"/>
              </a:rPr>
              <a:t> </a:t>
            </a:r>
          </a:p>
          <a:p>
            <a:pPr marL="228600" lvl="1">
              <a:buFont typeface="+mj-lt"/>
              <a:buAutoNum type="arabicPeriod" startAt="7"/>
            </a:pPr>
            <a:endParaRPr lang="en-US" sz="1200" b="1" baseline="0" dirty="0" smtClean="0">
              <a:solidFill>
                <a:schemeClr val="bg1"/>
              </a:solidFill>
              <a:latin typeface="Arial Narrow" pitchFamily="34" charset="0"/>
            </a:endParaRPr>
          </a:p>
          <a:p>
            <a:pPr marL="228600" lvl="1">
              <a:buFont typeface="+mj-lt"/>
              <a:buAutoNum type="arabicPeriod" startAt="7"/>
            </a:pPr>
            <a:r>
              <a:rPr lang="en-US" sz="1200" baseline="0" dirty="0" smtClean="0">
                <a:solidFill>
                  <a:schemeClr val="bg1"/>
                </a:solidFill>
                <a:latin typeface="Arial Narrow" pitchFamily="34" charset="0"/>
              </a:rPr>
              <a:t>Increase </a:t>
            </a:r>
            <a:r>
              <a:rPr lang="en-US" sz="1200" baseline="0" dirty="0">
                <a:solidFill>
                  <a:schemeClr val="bg1"/>
                </a:solidFill>
                <a:latin typeface="Arial Narrow" pitchFamily="34" charset="0"/>
              </a:rPr>
              <a:t>home ownership possibly with condos</a:t>
            </a:r>
          </a:p>
          <a:p>
            <a:pPr marL="228600" lvl="1">
              <a:buFont typeface="+mj-lt"/>
              <a:buAutoNum type="arabicPeriod" startAt="7"/>
            </a:pPr>
            <a:endParaRPr lang="en-US" sz="1200" baseline="0" dirty="0">
              <a:solidFill>
                <a:schemeClr val="bg1"/>
              </a:solidFill>
              <a:latin typeface="Arial Narrow" pitchFamily="34" charset="0"/>
            </a:endParaRPr>
          </a:p>
          <a:p>
            <a:pPr marL="228600" lvl="1">
              <a:buFont typeface="+mj-lt"/>
              <a:buAutoNum type="arabicPeriod" startAt="7"/>
            </a:pPr>
            <a:r>
              <a:rPr lang="en-US" sz="1200" baseline="0" dirty="0">
                <a:solidFill>
                  <a:schemeClr val="bg1"/>
                </a:solidFill>
                <a:latin typeface="Arial Narrow" pitchFamily="34" charset="0"/>
              </a:rPr>
              <a:t>Increase participation in neighborhood associations</a:t>
            </a:r>
          </a:p>
          <a:p>
            <a:pPr marL="228600" lvl="1">
              <a:buFont typeface="+mj-lt"/>
              <a:buAutoNum type="arabicPeriod" startAt="7"/>
            </a:pPr>
            <a:endParaRPr lang="en-US" sz="1200" baseline="0" dirty="0">
              <a:solidFill>
                <a:schemeClr val="bg1"/>
              </a:solidFill>
              <a:latin typeface="Arial Narrow" pitchFamily="34" charset="0"/>
            </a:endParaRPr>
          </a:p>
          <a:p>
            <a:pPr marL="228600" lvl="1">
              <a:buFont typeface="+mj-lt"/>
              <a:buAutoNum type="arabicPeriod" startAt="7"/>
            </a:pPr>
            <a:r>
              <a:rPr lang="en-US" sz="1200" baseline="0" dirty="0">
                <a:solidFill>
                  <a:schemeClr val="bg1"/>
                </a:solidFill>
                <a:latin typeface="Arial Narrow" pitchFamily="34" charset="0"/>
              </a:rPr>
              <a:t>Implement incentives for green building technologies like solar panels, solar water heaters, and green roofs  </a:t>
            </a:r>
          </a:p>
          <a:p>
            <a:pPr marL="0" lvl="1" indent="0"/>
            <a:endParaRPr lang="en-US" sz="1200" baseline="0" dirty="0">
              <a:solidFill>
                <a:schemeClr val="bg1"/>
              </a:solidFill>
              <a:latin typeface="Arial Narrow" pitchFamily="34" charset="0"/>
              <a:ea typeface="ＭＳ Ｐゴシック" charset="-128"/>
            </a:endParaRPr>
          </a:p>
        </p:txBody>
      </p:sp>
      <p:pic>
        <p:nvPicPr>
          <p:cNvPr id="4" name="Picture 3" descr="_0004_Issue_1_ped connecivity.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430588" y="1143000"/>
            <a:ext cx="5484812"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14676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769765" y="1143000"/>
            <a:ext cx="7604470" cy="4955229"/>
            <a:chOff x="1060762" y="1019175"/>
            <a:chExt cx="7604470" cy="4955229"/>
          </a:xfrm>
        </p:grpSpPr>
        <p:pic>
          <p:nvPicPr>
            <p:cNvPr id="3" name="Picture 2" descr="DSC_4924.jpg"/>
            <p:cNvPicPr>
              <a:picLocks noChangeAspect="1"/>
            </p:cNvPicPr>
            <p:nvPr/>
          </p:nvPicPr>
          <p:blipFill>
            <a:blip r:embed="rId2" cstate="screen">
              <a:lum bright="-50000" contrast="-40000"/>
            </a:blip>
            <a:srcRect/>
            <a:stretch>
              <a:fillRect/>
            </a:stretch>
          </p:blipFill>
          <p:spPr>
            <a:xfrm>
              <a:off x="1060762" y="1020724"/>
              <a:ext cx="2412983" cy="1600200"/>
            </a:xfrm>
            <a:prstGeom prst="rect">
              <a:avLst/>
            </a:prstGeom>
          </p:spPr>
        </p:pic>
        <p:pic>
          <p:nvPicPr>
            <p:cNvPr id="4" name="Picture 3" descr="DSC_4922.jpg"/>
            <p:cNvPicPr>
              <a:picLocks noChangeAspect="1"/>
            </p:cNvPicPr>
            <p:nvPr/>
          </p:nvPicPr>
          <p:blipFill>
            <a:blip r:embed="rId3" cstate="screen">
              <a:lum bright="-60000" contrast="-40000"/>
            </a:blip>
            <a:srcRect/>
            <a:stretch>
              <a:fillRect/>
            </a:stretch>
          </p:blipFill>
          <p:spPr>
            <a:xfrm>
              <a:off x="6210300" y="1020724"/>
              <a:ext cx="2454932" cy="1600200"/>
            </a:xfrm>
            <a:prstGeom prst="rect">
              <a:avLst/>
            </a:prstGeom>
          </p:spPr>
        </p:pic>
        <p:pic>
          <p:nvPicPr>
            <p:cNvPr id="5" name="Picture 4" descr="DSC_4950.jpg"/>
            <p:cNvPicPr>
              <a:picLocks noChangeAspect="1"/>
            </p:cNvPicPr>
            <p:nvPr/>
          </p:nvPicPr>
          <p:blipFill>
            <a:blip r:embed="rId4" cstate="screen">
              <a:lum bright="-60000" contrast="-40000"/>
            </a:blip>
            <a:srcRect/>
            <a:stretch>
              <a:fillRect/>
            </a:stretch>
          </p:blipFill>
          <p:spPr>
            <a:xfrm rot="16200000">
              <a:off x="765064" y="3004788"/>
              <a:ext cx="1600200" cy="1008803"/>
            </a:xfrm>
            <a:prstGeom prst="rect">
              <a:avLst/>
            </a:prstGeom>
          </p:spPr>
        </p:pic>
        <p:pic>
          <p:nvPicPr>
            <p:cNvPr id="6" name="Picture 5" descr="DSC_4947.jpg"/>
            <p:cNvPicPr>
              <a:picLocks noChangeAspect="1"/>
            </p:cNvPicPr>
            <p:nvPr/>
          </p:nvPicPr>
          <p:blipFill>
            <a:blip r:embed="rId5" cstate="screen">
              <a:lum bright="-50000" contrast="-40000"/>
            </a:blip>
            <a:stretch>
              <a:fillRect/>
            </a:stretch>
          </p:blipFill>
          <p:spPr>
            <a:xfrm>
              <a:off x="2144676" y="2699564"/>
              <a:ext cx="2455817" cy="1600200"/>
            </a:xfrm>
            <a:prstGeom prst="rect">
              <a:avLst/>
            </a:prstGeom>
          </p:spPr>
        </p:pic>
        <p:pic>
          <p:nvPicPr>
            <p:cNvPr id="7" name="Picture 6" descr="DSC_4940.jpg"/>
            <p:cNvPicPr>
              <a:picLocks noChangeAspect="1"/>
            </p:cNvPicPr>
            <p:nvPr/>
          </p:nvPicPr>
          <p:blipFill>
            <a:blip r:embed="rId6" cstate="screen">
              <a:lum bright="-50000" contrast="-40000"/>
            </a:blip>
            <a:srcRect/>
            <a:stretch>
              <a:fillRect/>
            </a:stretch>
          </p:blipFill>
          <p:spPr>
            <a:xfrm>
              <a:off x="4676775" y="2690039"/>
              <a:ext cx="2454932" cy="1600200"/>
            </a:xfrm>
            <a:prstGeom prst="rect">
              <a:avLst/>
            </a:prstGeom>
          </p:spPr>
        </p:pic>
        <p:pic>
          <p:nvPicPr>
            <p:cNvPr id="8" name="Picture 7" descr="DSC_4969.jpg"/>
            <p:cNvPicPr>
              <a:picLocks noChangeAspect="1"/>
            </p:cNvPicPr>
            <p:nvPr/>
          </p:nvPicPr>
          <p:blipFill>
            <a:blip r:embed="rId7" cstate="screen">
              <a:lum bright="-60000" contrast="-40000"/>
            </a:blip>
            <a:stretch>
              <a:fillRect/>
            </a:stretch>
          </p:blipFill>
          <p:spPr>
            <a:xfrm>
              <a:off x="6209415" y="4373318"/>
              <a:ext cx="2455817" cy="1600200"/>
            </a:xfrm>
            <a:prstGeom prst="rect">
              <a:avLst/>
            </a:prstGeom>
          </p:spPr>
        </p:pic>
        <p:pic>
          <p:nvPicPr>
            <p:cNvPr id="9" name="Picture 8" descr="DSC_4973.jpg"/>
            <p:cNvPicPr>
              <a:picLocks noChangeAspect="1"/>
            </p:cNvPicPr>
            <p:nvPr/>
          </p:nvPicPr>
          <p:blipFill>
            <a:blip r:embed="rId8" cstate="screen">
              <a:lum bright="-50000" contrast="-40000"/>
            </a:blip>
            <a:stretch>
              <a:fillRect/>
            </a:stretch>
          </p:blipFill>
          <p:spPr>
            <a:xfrm rot="16200000">
              <a:off x="3278735" y="4648742"/>
              <a:ext cx="1600200" cy="1042683"/>
            </a:xfrm>
            <a:prstGeom prst="rect">
              <a:avLst/>
            </a:prstGeom>
          </p:spPr>
        </p:pic>
        <p:pic>
          <p:nvPicPr>
            <p:cNvPr id="10" name="Picture 9" descr="DSC_4976.jpg"/>
            <p:cNvPicPr>
              <a:picLocks noChangeAspect="1"/>
            </p:cNvPicPr>
            <p:nvPr/>
          </p:nvPicPr>
          <p:blipFill>
            <a:blip r:embed="rId9" cstate="screen">
              <a:lum bright="-60000" contrast="-40000"/>
              <a:extLst>
                <a:ext uri="{28A0092B-C50C-407E-A947-70E740481C1C}">
                  <a14:useLocalDpi xmlns:a14="http://schemas.microsoft.com/office/drawing/2010/main"/>
                </a:ext>
              </a:extLst>
            </a:blip>
            <a:srcRect r="-454"/>
            <a:stretch>
              <a:fillRect/>
            </a:stretch>
          </p:blipFill>
          <p:spPr>
            <a:xfrm>
              <a:off x="1066800" y="4373319"/>
              <a:ext cx="2422837" cy="1600200"/>
            </a:xfrm>
            <a:prstGeom prst="rect">
              <a:avLst/>
            </a:prstGeom>
          </p:spPr>
        </p:pic>
        <p:pic>
          <p:nvPicPr>
            <p:cNvPr id="11" name="Picture 10" descr="DSC_4918.jpg"/>
            <p:cNvPicPr>
              <a:picLocks noChangeAspect="1"/>
            </p:cNvPicPr>
            <p:nvPr/>
          </p:nvPicPr>
          <p:blipFill>
            <a:blip r:embed="rId10" cstate="screen">
              <a:lum bright="-40000" contrast="-40000"/>
            </a:blip>
            <a:srcRect/>
            <a:stretch>
              <a:fillRect/>
            </a:stretch>
          </p:blipFill>
          <p:spPr>
            <a:xfrm>
              <a:off x="3552826" y="1019175"/>
              <a:ext cx="2576181" cy="1592904"/>
            </a:xfrm>
            <a:prstGeom prst="rect">
              <a:avLst/>
            </a:prstGeom>
          </p:spPr>
        </p:pic>
        <p:pic>
          <p:nvPicPr>
            <p:cNvPr id="12" name="Picture 11" descr="DSC_4935.jpg"/>
            <p:cNvPicPr>
              <a:picLocks noChangeAspect="1"/>
            </p:cNvPicPr>
            <p:nvPr/>
          </p:nvPicPr>
          <p:blipFill>
            <a:blip r:embed="rId11" cstate="screen">
              <a:lum bright="-60000" contrast="-40000"/>
            </a:blip>
            <a:srcRect/>
            <a:stretch>
              <a:fillRect/>
            </a:stretch>
          </p:blipFill>
          <p:spPr>
            <a:xfrm rot="16200000">
              <a:off x="7137570" y="2768129"/>
              <a:ext cx="1590982" cy="1445265"/>
            </a:xfrm>
            <a:prstGeom prst="rect">
              <a:avLst/>
            </a:prstGeom>
          </p:spPr>
        </p:pic>
        <p:pic>
          <p:nvPicPr>
            <p:cNvPr id="13" name="Picture 12" descr="DSC_4968.jpg"/>
            <p:cNvPicPr>
              <a:picLocks noChangeAspect="1"/>
            </p:cNvPicPr>
            <p:nvPr/>
          </p:nvPicPr>
          <p:blipFill>
            <a:blip r:embed="rId12" cstate="screen">
              <a:lum bright="-50000" contrast="-40000"/>
            </a:blip>
            <a:srcRect/>
            <a:stretch>
              <a:fillRect/>
            </a:stretch>
          </p:blipFill>
          <p:spPr>
            <a:xfrm>
              <a:off x="4686301" y="4374204"/>
              <a:ext cx="1428749" cy="1600200"/>
            </a:xfrm>
            <a:prstGeom prst="rect">
              <a:avLst/>
            </a:prstGeom>
          </p:spPr>
        </p:pic>
      </p:grpSp>
      <p:sp>
        <p:nvSpPr>
          <p:cNvPr id="21" name="Text Box 6"/>
          <p:cNvSpPr txBox="1">
            <a:spLocks noChangeArrowheads="1"/>
          </p:cNvSpPr>
          <p:nvPr/>
        </p:nvSpPr>
        <p:spPr bwMode="auto">
          <a:xfrm>
            <a:off x="808038" y="2301875"/>
            <a:ext cx="7543800" cy="1569660"/>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4800" b="1" kern="1200" baseline="0" dirty="0" smtClean="0">
                <a:solidFill>
                  <a:srgbClr val="FFFFFF"/>
                </a:solidFill>
                <a:effectLst>
                  <a:outerShdw blurRad="38100" dist="38100" dir="2700000" algn="tl">
                    <a:srgbClr val="000000">
                      <a:alpha val="43137"/>
                    </a:srgbClr>
                  </a:outerShdw>
                </a:effectLst>
                <a:latin typeface="Arial Narrow" pitchFamily="34" charset="0"/>
                <a:ea typeface="+mn-ea"/>
                <a:cs typeface="+mn-cs"/>
              </a:rPr>
              <a:t>PUBLIC WORKSHOP #2 SUMMARY</a:t>
            </a:r>
          </a:p>
        </p:txBody>
      </p:sp>
    </p:spTree>
    <p:extLst>
      <p:ext uri="{BB962C8B-B14F-4D97-AF65-F5344CB8AC3E}">
        <p14:creationId xmlns:p14="http://schemas.microsoft.com/office/powerpoint/2010/main" val="360748035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MO_University City_ParkviewGardensSustainablePlan\Meetings\Boards\PVG_PM02_Workboard_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76650" y="1143000"/>
            <a:ext cx="5238750" cy="299318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466725" y="1143000"/>
            <a:ext cx="2963863"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r>
              <a:rPr lang="en-US" b="1" baseline="0" dirty="0">
                <a:solidFill>
                  <a:srgbClr val="F2F2F2"/>
                </a:solidFill>
                <a:latin typeface="Arial Narrow" pitchFamily="34" charset="0"/>
              </a:rPr>
              <a:t>PUBLIC WORKSHOP</a:t>
            </a:r>
          </a:p>
          <a:p>
            <a:pPr eaLnBrk="1" hangingPunct="1"/>
            <a:r>
              <a:rPr lang="en-US" b="1" baseline="0" dirty="0">
                <a:solidFill>
                  <a:srgbClr val="F2F2F2"/>
                </a:solidFill>
                <a:latin typeface="Arial Narrow" pitchFamily="34" charset="0"/>
              </a:rPr>
              <a:t># </a:t>
            </a:r>
            <a:r>
              <a:rPr lang="en-US" b="1" baseline="0" dirty="0" smtClean="0">
                <a:solidFill>
                  <a:srgbClr val="F2F2F2"/>
                </a:solidFill>
                <a:latin typeface="Arial Narrow" pitchFamily="34" charset="0"/>
              </a:rPr>
              <a:t>2 </a:t>
            </a:r>
            <a:r>
              <a:rPr lang="en-US" b="1" baseline="0" dirty="0">
                <a:solidFill>
                  <a:srgbClr val="F2F2F2"/>
                </a:solidFill>
                <a:latin typeface="Arial Narrow" pitchFamily="34" charset="0"/>
              </a:rPr>
              <a:t>SUMMARY:</a:t>
            </a:r>
          </a:p>
          <a:p>
            <a:pPr eaLnBrk="1" hangingPunct="1"/>
            <a:endParaRPr lang="en-US" sz="1400" b="1" i="1" baseline="0" dirty="0">
              <a:solidFill>
                <a:srgbClr val="A6A6A6"/>
              </a:solidFill>
              <a:latin typeface="Arial Narrow" pitchFamily="34" charset="0"/>
            </a:endParaRPr>
          </a:p>
          <a:p>
            <a:r>
              <a:rPr lang="en-US" sz="1200" baseline="0" dirty="0" smtClean="0">
                <a:solidFill>
                  <a:schemeClr val="bg1"/>
                </a:solidFill>
                <a:latin typeface="Arial Narrow" pitchFamily="34" charset="0"/>
              </a:rPr>
              <a:t>Based on the Market Analysis conducted by Development Strategies, H3 Studio developed </a:t>
            </a:r>
            <a:r>
              <a:rPr lang="en-US" sz="1400" b="1" baseline="0" dirty="0" smtClean="0">
                <a:solidFill>
                  <a:schemeClr val="bg1"/>
                </a:solidFill>
                <a:latin typeface="Arial Narrow" pitchFamily="34" charset="0"/>
              </a:rPr>
              <a:t>3 Neighborhood Development Plan and Massing Options</a:t>
            </a:r>
            <a:r>
              <a:rPr lang="en-US" sz="1200" baseline="0" dirty="0" smtClean="0">
                <a:solidFill>
                  <a:schemeClr val="bg1"/>
                </a:solidFill>
                <a:latin typeface="Arial Narrow" pitchFamily="34" charset="0"/>
              </a:rPr>
              <a:t>. These options were: </a:t>
            </a:r>
            <a:r>
              <a:rPr lang="en-US" sz="1400" b="1" baseline="0" dirty="0" smtClean="0">
                <a:solidFill>
                  <a:srgbClr val="FFC000"/>
                </a:solidFill>
                <a:latin typeface="Arial Narrow" pitchFamily="34" charset="0"/>
              </a:rPr>
              <a:t>Residential Market </a:t>
            </a:r>
            <a:r>
              <a:rPr lang="en-US" sz="1200" baseline="0" dirty="0" smtClean="0">
                <a:solidFill>
                  <a:schemeClr val="bg1"/>
                </a:solidFill>
                <a:latin typeface="Arial Narrow" pitchFamily="34" charset="0"/>
              </a:rPr>
              <a:t>(requiring little to no subsidy, as supported by the Market Analysis); </a:t>
            </a:r>
            <a:r>
              <a:rPr lang="en-US" sz="1400" b="1" baseline="0" dirty="0" smtClean="0">
                <a:solidFill>
                  <a:srgbClr val="FFC000"/>
                </a:solidFill>
                <a:latin typeface="Arial Narrow" pitchFamily="34" charset="0"/>
              </a:rPr>
              <a:t>Residential Market +</a:t>
            </a:r>
            <a:r>
              <a:rPr lang="en-US" sz="1200" baseline="0" dirty="0" smtClean="0">
                <a:solidFill>
                  <a:srgbClr val="FFC000"/>
                </a:solidFill>
                <a:latin typeface="Arial Narrow" pitchFamily="34" charset="0"/>
              </a:rPr>
              <a:t> </a:t>
            </a:r>
            <a:r>
              <a:rPr lang="en-US" sz="1200" baseline="0" dirty="0" smtClean="0">
                <a:solidFill>
                  <a:schemeClr val="bg1"/>
                </a:solidFill>
                <a:latin typeface="Arial Narrow" pitchFamily="34" charset="0"/>
              </a:rPr>
              <a:t>(including the non-market based products of Affordable and Student Housing, which will require subsidy); and </a:t>
            </a:r>
            <a:r>
              <a:rPr lang="en-US" sz="1400" b="1" baseline="0" dirty="0" smtClean="0">
                <a:solidFill>
                  <a:srgbClr val="FFC000"/>
                </a:solidFill>
                <a:latin typeface="Arial Narrow" pitchFamily="34" charset="0"/>
              </a:rPr>
              <a:t>Mixed-Use + Residential Market +</a:t>
            </a:r>
            <a:r>
              <a:rPr lang="en-US" sz="1200" baseline="0" dirty="0" smtClean="0">
                <a:solidFill>
                  <a:schemeClr val="bg1"/>
                </a:solidFill>
                <a:latin typeface="Arial Narrow" pitchFamily="34" charset="0"/>
              </a:rPr>
              <a:t>, which included other non-residential uses and programs in addition to the Residential Market.</a:t>
            </a:r>
          </a:p>
          <a:p>
            <a:endParaRPr lang="en-US" sz="1200" baseline="0" dirty="0">
              <a:solidFill>
                <a:schemeClr val="bg1"/>
              </a:solidFill>
              <a:latin typeface="Arial Narrow" pitchFamily="34" charset="0"/>
            </a:endParaRPr>
          </a:p>
          <a:p>
            <a:r>
              <a:rPr lang="en-US" sz="1200" baseline="0" dirty="0" smtClean="0">
                <a:solidFill>
                  <a:schemeClr val="bg1"/>
                </a:solidFill>
                <a:latin typeface="Arial Narrow" pitchFamily="34" charset="0"/>
              </a:rPr>
              <a:t>These Options were presented to the public at Public Workshop #2 on August 30, 2011. While there were specific issues raised by the community regarding neighborhood retail sites, accessibility, and adequate parking, the community consensus for a preferred option was overwhelmingly for </a:t>
            </a:r>
            <a:r>
              <a:rPr lang="en-US" sz="1400" b="1" baseline="0" dirty="0">
                <a:solidFill>
                  <a:srgbClr val="FFC000"/>
                </a:solidFill>
                <a:latin typeface="Arial Narrow" pitchFamily="34" charset="0"/>
              </a:rPr>
              <a:t>Mixed-Use + Residential Market </a:t>
            </a:r>
            <a:r>
              <a:rPr lang="en-US" sz="1400" b="1" baseline="0" dirty="0" smtClean="0">
                <a:solidFill>
                  <a:srgbClr val="FFC000"/>
                </a:solidFill>
                <a:latin typeface="Arial Narrow" pitchFamily="34" charset="0"/>
              </a:rPr>
              <a:t>+.</a:t>
            </a:r>
            <a:endParaRPr lang="en-US" sz="1400" baseline="0" dirty="0">
              <a:solidFill>
                <a:schemeClr val="bg1"/>
              </a:solidFill>
              <a:latin typeface="Arial Narrow" pitchFamily="34" charset="0"/>
            </a:endParaRPr>
          </a:p>
          <a:p>
            <a:pPr>
              <a:buFont typeface="Arial" pitchFamily="34" charset="0"/>
              <a:buChar char="•"/>
            </a:pPr>
            <a:endParaRPr lang="en-US" sz="1200" baseline="0" dirty="0">
              <a:solidFill>
                <a:schemeClr val="bg1"/>
              </a:solidFill>
              <a:latin typeface="Arial Narrow" pitchFamily="34" charset="0"/>
            </a:endParaRPr>
          </a:p>
          <a:p>
            <a:endParaRPr lang="en-US" sz="1200" baseline="0" dirty="0">
              <a:solidFill>
                <a:schemeClr val="bg1"/>
              </a:solidFill>
              <a:latin typeface="Arial Narrow" pitchFamily="34" charset="0"/>
            </a:endParaRPr>
          </a:p>
          <a:p>
            <a:endParaRPr lang="en-US" sz="1200" baseline="0" dirty="0">
              <a:solidFill>
                <a:schemeClr val="bg1"/>
              </a:solidFill>
              <a:latin typeface="Arial Narrow"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218" r="898"/>
          <a:stretch/>
        </p:blipFill>
        <p:spPr>
          <a:xfrm>
            <a:off x="3676650" y="4346369"/>
            <a:ext cx="3116036" cy="228303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3602" r="19656"/>
          <a:stretch/>
        </p:blipFill>
        <p:spPr>
          <a:xfrm>
            <a:off x="6969950" y="4346369"/>
            <a:ext cx="1945450" cy="2283031"/>
          </a:xfrm>
          <a:prstGeom prst="rect">
            <a:avLst/>
          </a:prstGeom>
        </p:spPr>
      </p:pic>
    </p:spTree>
    <p:extLst>
      <p:ext uri="{BB962C8B-B14F-4D97-AF65-F5344CB8AC3E}">
        <p14:creationId xmlns:p14="http://schemas.microsoft.com/office/powerpoint/2010/main" val="48073249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457200" y="1143000"/>
            <a:ext cx="2466976" cy="461665"/>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MARKET DEMAND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500" y="1631950"/>
            <a:ext cx="6476999" cy="5004954"/>
          </a:xfrm>
          <a:prstGeom prst="rect">
            <a:avLst/>
          </a:prstGeom>
        </p:spPr>
      </p:pic>
    </p:spTree>
    <p:extLst>
      <p:ext uri="{BB962C8B-B14F-4D97-AF65-F5344CB8AC3E}">
        <p14:creationId xmlns:p14="http://schemas.microsoft.com/office/powerpoint/2010/main" val="375816465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200" y="1143000"/>
            <a:ext cx="2973388" cy="2246769"/>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BOUNDARIES</a:t>
            </a:r>
          </a:p>
          <a:p>
            <a:pPr>
              <a:buClr>
                <a:schemeClr val="bg1"/>
              </a:buClr>
              <a:buSzPct val="50000"/>
              <a:buFont typeface="Arial" pitchFamily="34" charset="0"/>
              <a:buChar char="•"/>
            </a:pPr>
            <a:endParaRPr lang="en-US" sz="1600" baseline="0" dirty="0" smtClean="0">
              <a:solidFill>
                <a:srgbClr val="FFFFFF"/>
              </a:solidFill>
              <a:latin typeface="Arial Narrow" pitchFamily="34" charset="0"/>
            </a:endParaRPr>
          </a:p>
          <a:p>
            <a:pPr>
              <a:buClr>
                <a:schemeClr val="bg1"/>
              </a:buClr>
              <a:buSzPct val="50000"/>
            </a:pPr>
            <a:r>
              <a:rPr lang="en-US" sz="2000" b="1" baseline="0" dirty="0" smtClean="0">
                <a:solidFill>
                  <a:srgbClr val="FFFFFF"/>
                </a:solidFill>
                <a:latin typeface="Arial Narrow" pitchFamily="34" charset="0"/>
              </a:rPr>
              <a:t>CONTEXT AREA</a:t>
            </a:r>
          </a:p>
          <a:p>
            <a:pPr marL="228600" indent="-114300">
              <a:buClr>
                <a:schemeClr val="bg1"/>
              </a:buClr>
              <a:buSzPct val="100000"/>
              <a:buFont typeface="Arial" pitchFamily="34" charset="0"/>
              <a:buChar char="•"/>
            </a:pPr>
            <a:r>
              <a:rPr lang="en-US" sz="1600" b="1" baseline="0" dirty="0" smtClean="0">
                <a:solidFill>
                  <a:srgbClr val="FFFFFF"/>
                </a:solidFill>
                <a:latin typeface="Arial Narrow" pitchFamily="34" charset="0"/>
              </a:rPr>
              <a:t>Etzel Avenue </a:t>
            </a:r>
            <a:r>
              <a:rPr lang="en-US" sz="1400" baseline="0" dirty="0" smtClean="0">
                <a:solidFill>
                  <a:srgbClr val="FFFFFF"/>
                </a:solidFill>
                <a:latin typeface="Arial Narrow" pitchFamily="34" charset="0"/>
              </a:rPr>
              <a:t>to the North</a:t>
            </a:r>
          </a:p>
          <a:p>
            <a:pPr marL="228600" indent="-114300">
              <a:buClr>
                <a:schemeClr val="bg1"/>
              </a:buClr>
              <a:buSzPct val="100000"/>
              <a:buFont typeface="Arial" pitchFamily="34" charset="0"/>
              <a:buChar char="•"/>
            </a:pPr>
            <a:r>
              <a:rPr lang="en-US" sz="1600" b="1" baseline="0" dirty="0" smtClean="0">
                <a:solidFill>
                  <a:srgbClr val="FFFFFF"/>
                </a:solidFill>
                <a:latin typeface="Arial Narrow" pitchFamily="34" charset="0"/>
              </a:rPr>
              <a:t>Forsyth Boulevard </a:t>
            </a:r>
            <a:r>
              <a:rPr lang="en-US" sz="1400" baseline="0" dirty="0" smtClean="0">
                <a:solidFill>
                  <a:srgbClr val="FFFFFF"/>
                </a:solidFill>
                <a:latin typeface="Arial Narrow" pitchFamily="34" charset="0"/>
              </a:rPr>
              <a:t>to the South</a:t>
            </a:r>
          </a:p>
          <a:p>
            <a:pPr marL="228600" indent="-114300">
              <a:buClr>
                <a:schemeClr val="bg1"/>
              </a:buClr>
              <a:buSzPct val="100000"/>
              <a:buFont typeface="Arial" pitchFamily="34" charset="0"/>
              <a:buChar char="•"/>
            </a:pPr>
            <a:r>
              <a:rPr lang="en-US" sz="1600" b="1" baseline="0" dirty="0" smtClean="0">
                <a:solidFill>
                  <a:srgbClr val="FFFFFF"/>
                </a:solidFill>
                <a:latin typeface="Arial Narrow" pitchFamily="34" charset="0"/>
              </a:rPr>
              <a:t>Hamilton Avenue </a:t>
            </a:r>
            <a:r>
              <a:rPr lang="en-US" sz="1400" baseline="0" dirty="0" smtClean="0">
                <a:solidFill>
                  <a:srgbClr val="FFFFFF"/>
                </a:solidFill>
                <a:latin typeface="Arial Narrow" pitchFamily="34" charset="0"/>
              </a:rPr>
              <a:t>to the East</a:t>
            </a:r>
          </a:p>
          <a:p>
            <a:pPr marL="228600" indent="-114300">
              <a:buClr>
                <a:schemeClr val="bg1"/>
              </a:buClr>
              <a:buSzPct val="100000"/>
              <a:buFont typeface="Arial" pitchFamily="34" charset="0"/>
              <a:buChar char="•"/>
            </a:pPr>
            <a:r>
              <a:rPr lang="en-US" sz="1600" b="1" baseline="0" dirty="0" smtClean="0">
                <a:solidFill>
                  <a:srgbClr val="FFFFFF"/>
                </a:solidFill>
                <a:latin typeface="Arial Narrow" pitchFamily="34" charset="0"/>
              </a:rPr>
              <a:t>Big Bend Boulevard </a:t>
            </a:r>
            <a:r>
              <a:rPr lang="en-US" sz="1400" baseline="0" dirty="0" smtClean="0">
                <a:solidFill>
                  <a:srgbClr val="FFFFFF"/>
                </a:solidFill>
                <a:latin typeface="Arial Narrow" pitchFamily="34" charset="0"/>
              </a:rPr>
              <a:t>to the West</a:t>
            </a:r>
          </a:p>
          <a:p>
            <a:pPr marL="228600" indent="-114300">
              <a:buClr>
                <a:schemeClr val="bg1"/>
              </a:buClr>
              <a:buSzPct val="100000"/>
              <a:buFont typeface="Arial" pitchFamily="34" charset="0"/>
              <a:buChar char="•"/>
            </a:pPr>
            <a:endParaRPr lang="en-US" sz="1600" b="1" i="1" baseline="0" dirty="0" smtClean="0">
              <a:solidFill>
                <a:srgbClr val="FFFFFF"/>
              </a:solidFill>
              <a:latin typeface="Arial Narrow" pitchFamily="34" charset="0"/>
            </a:endParaRPr>
          </a:p>
        </p:txBody>
      </p:sp>
      <p:pic>
        <p:nvPicPr>
          <p:cNvPr id="9" name="Picture 8" descr="_0000_BI01_PVG_ContextAerial_BASE.jpg"/>
          <p:cNvPicPr>
            <a:picLocks noChangeAspect="1"/>
          </p:cNvPicPr>
          <p:nvPr/>
        </p:nvPicPr>
        <p:blipFill rotWithShape="1">
          <a:blip r:embed="rId2" cstate="screen">
            <a:extLst>
              <a:ext uri="{28A0092B-C50C-407E-A947-70E740481C1C}">
                <a14:useLocalDpi xmlns:a14="http://schemas.microsoft.com/office/drawing/2010/main"/>
              </a:ext>
            </a:extLst>
          </a:blip>
          <a:srcRect l="3184" r="3184"/>
          <a:stretch/>
        </p:blipFill>
        <p:spPr>
          <a:xfrm>
            <a:off x="3430589" y="1143000"/>
            <a:ext cx="5484812" cy="4686300"/>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769765" y="1143000"/>
            <a:ext cx="7604470" cy="4955229"/>
            <a:chOff x="1060762" y="1019175"/>
            <a:chExt cx="7604470" cy="4955229"/>
          </a:xfrm>
        </p:grpSpPr>
        <p:pic>
          <p:nvPicPr>
            <p:cNvPr id="3" name="Picture 2" descr="DSC_4924.jpg"/>
            <p:cNvPicPr>
              <a:picLocks noChangeAspect="1"/>
            </p:cNvPicPr>
            <p:nvPr/>
          </p:nvPicPr>
          <p:blipFill>
            <a:blip r:embed="rId2" cstate="screen">
              <a:lum bright="-50000" contrast="-40000"/>
            </a:blip>
            <a:srcRect/>
            <a:stretch>
              <a:fillRect/>
            </a:stretch>
          </p:blipFill>
          <p:spPr>
            <a:xfrm>
              <a:off x="1060762" y="1020724"/>
              <a:ext cx="2412983" cy="1600200"/>
            </a:xfrm>
            <a:prstGeom prst="rect">
              <a:avLst/>
            </a:prstGeom>
          </p:spPr>
        </p:pic>
        <p:pic>
          <p:nvPicPr>
            <p:cNvPr id="4" name="Picture 3" descr="DSC_4922.jpg"/>
            <p:cNvPicPr>
              <a:picLocks noChangeAspect="1"/>
            </p:cNvPicPr>
            <p:nvPr/>
          </p:nvPicPr>
          <p:blipFill>
            <a:blip r:embed="rId3" cstate="screen">
              <a:lum bright="-60000" contrast="-40000"/>
            </a:blip>
            <a:srcRect/>
            <a:stretch>
              <a:fillRect/>
            </a:stretch>
          </p:blipFill>
          <p:spPr>
            <a:xfrm>
              <a:off x="6210300" y="1020724"/>
              <a:ext cx="2454932" cy="1600200"/>
            </a:xfrm>
            <a:prstGeom prst="rect">
              <a:avLst/>
            </a:prstGeom>
          </p:spPr>
        </p:pic>
        <p:pic>
          <p:nvPicPr>
            <p:cNvPr id="5" name="Picture 4" descr="DSC_4950.jpg"/>
            <p:cNvPicPr>
              <a:picLocks noChangeAspect="1"/>
            </p:cNvPicPr>
            <p:nvPr/>
          </p:nvPicPr>
          <p:blipFill>
            <a:blip r:embed="rId4" cstate="screen">
              <a:lum bright="-60000" contrast="-40000"/>
            </a:blip>
            <a:srcRect/>
            <a:stretch>
              <a:fillRect/>
            </a:stretch>
          </p:blipFill>
          <p:spPr>
            <a:xfrm rot="16200000">
              <a:off x="765064" y="3004788"/>
              <a:ext cx="1600200" cy="1008803"/>
            </a:xfrm>
            <a:prstGeom prst="rect">
              <a:avLst/>
            </a:prstGeom>
          </p:spPr>
        </p:pic>
        <p:pic>
          <p:nvPicPr>
            <p:cNvPr id="6" name="Picture 5" descr="DSC_4947.jpg"/>
            <p:cNvPicPr>
              <a:picLocks noChangeAspect="1"/>
            </p:cNvPicPr>
            <p:nvPr/>
          </p:nvPicPr>
          <p:blipFill>
            <a:blip r:embed="rId5" cstate="screen">
              <a:lum bright="-50000" contrast="-40000"/>
            </a:blip>
            <a:stretch>
              <a:fillRect/>
            </a:stretch>
          </p:blipFill>
          <p:spPr>
            <a:xfrm>
              <a:off x="2144676" y="2699564"/>
              <a:ext cx="2455817" cy="1600200"/>
            </a:xfrm>
            <a:prstGeom prst="rect">
              <a:avLst/>
            </a:prstGeom>
          </p:spPr>
        </p:pic>
        <p:pic>
          <p:nvPicPr>
            <p:cNvPr id="7" name="Picture 6" descr="DSC_4940.jpg"/>
            <p:cNvPicPr>
              <a:picLocks noChangeAspect="1"/>
            </p:cNvPicPr>
            <p:nvPr/>
          </p:nvPicPr>
          <p:blipFill>
            <a:blip r:embed="rId6" cstate="screen">
              <a:lum bright="-50000" contrast="-40000"/>
            </a:blip>
            <a:srcRect/>
            <a:stretch>
              <a:fillRect/>
            </a:stretch>
          </p:blipFill>
          <p:spPr>
            <a:xfrm>
              <a:off x="4676775" y="2690039"/>
              <a:ext cx="2454932" cy="1600200"/>
            </a:xfrm>
            <a:prstGeom prst="rect">
              <a:avLst/>
            </a:prstGeom>
          </p:spPr>
        </p:pic>
        <p:pic>
          <p:nvPicPr>
            <p:cNvPr id="8" name="Picture 7" descr="DSC_4969.jpg"/>
            <p:cNvPicPr>
              <a:picLocks noChangeAspect="1"/>
            </p:cNvPicPr>
            <p:nvPr/>
          </p:nvPicPr>
          <p:blipFill>
            <a:blip r:embed="rId7" cstate="screen">
              <a:lum bright="-60000" contrast="-40000"/>
            </a:blip>
            <a:stretch>
              <a:fillRect/>
            </a:stretch>
          </p:blipFill>
          <p:spPr>
            <a:xfrm>
              <a:off x="6209415" y="4373318"/>
              <a:ext cx="2455817" cy="1600200"/>
            </a:xfrm>
            <a:prstGeom prst="rect">
              <a:avLst/>
            </a:prstGeom>
          </p:spPr>
        </p:pic>
        <p:pic>
          <p:nvPicPr>
            <p:cNvPr id="9" name="Picture 8" descr="DSC_4973.jpg"/>
            <p:cNvPicPr>
              <a:picLocks noChangeAspect="1"/>
            </p:cNvPicPr>
            <p:nvPr/>
          </p:nvPicPr>
          <p:blipFill>
            <a:blip r:embed="rId8" cstate="screen">
              <a:lum bright="-50000" contrast="-40000"/>
            </a:blip>
            <a:stretch>
              <a:fillRect/>
            </a:stretch>
          </p:blipFill>
          <p:spPr>
            <a:xfrm rot="16200000">
              <a:off x="3278735" y="4648742"/>
              <a:ext cx="1600200" cy="1042683"/>
            </a:xfrm>
            <a:prstGeom prst="rect">
              <a:avLst/>
            </a:prstGeom>
          </p:spPr>
        </p:pic>
        <p:pic>
          <p:nvPicPr>
            <p:cNvPr id="10" name="Picture 9" descr="DSC_4976.jpg"/>
            <p:cNvPicPr>
              <a:picLocks noChangeAspect="1"/>
            </p:cNvPicPr>
            <p:nvPr/>
          </p:nvPicPr>
          <p:blipFill>
            <a:blip r:embed="rId9" cstate="screen">
              <a:lum bright="-60000" contrast="-40000"/>
              <a:extLst>
                <a:ext uri="{28A0092B-C50C-407E-A947-70E740481C1C}">
                  <a14:useLocalDpi xmlns:a14="http://schemas.microsoft.com/office/drawing/2010/main"/>
                </a:ext>
              </a:extLst>
            </a:blip>
            <a:srcRect r="-454"/>
            <a:stretch>
              <a:fillRect/>
            </a:stretch>
          </p:blipFill>
          <p:spPr>
            <a:xfrm>
              <a:off x="1066800" y="4373319"/>
              <a:ext cx="2422837" cy="1600200"/>
            </a:xfrm>
            <a:prstGeom prst="rect">
              <a:avLst/>
            </a:prstGeom>
          </p:spPr>
        </p:pic>
        <p:pic>
          <p:nvPicPr>
            <p:cNvPr id="11" name="Picture 10" descr="DSC_4918.jpg"/>
            <p:cNvPicPr>
              <a:picLocks noChangeAspect="1"/>
            </p:cNvPicPr>
            <p:nvPr/>
          </p:nvPicPr>
          <p:blipFill>
            <a:blip r:embed="rId10" cstate="screen">
              <a:lum bright="-40000" contrast="-40000"/>
            </a:blip>
            <a:srcRect/>
            <a:stretch>
              <a:fillRect/>
            </a:stretch>
          </p:blipFill>
          <p:spPr>
            <a:xfrm>
              <a:off x="3552826" y="1019175"/>
              <a:ext cx="2576181" cy="1592904"/>
            </a:xfrm>
            <a:prstGeom prst="rect">
              <a:avLst/>
            </a:prstGeom>
          </p:spPr>
        </p:pic>
        <p:pic>
          <p:nvPicPr>
            <p:cNvPr id="12" name="Picture 11" descr="DSC_4935.jpg"/>
            <p:cNvPicPr>
              <a:picLocks noChangeAspect="1"/>
            </p:cNvPicPr>
            <p:nvPr/>
          </p:nvPicPr>
          <p:blipFill>
            <a:blip r:embed="rId11" cstate="screen">
              <a:lum bright="-60000" contrast="-40000"/>
            </a:blip>
            <a:srcRect/>
            <a:stretch>
              <a:fillRect/>
            </a:stretch>
          </p:blipFill>
          <p:spPr>
            <a:xfrm rot="16200000">
              <a:off x="7137570" y="2768129"/>
              <a:ext cx="1590982" cy="1445265"/>
            </a:xfrm>
            <a:prstGeom prst="rect">
              <a:avLst/>
            </a:prstGeom>
          </p:spPr>
        </p:pic>
        <p:pic>
          <p:nvPicPr>
            <p:cNvPr id="13" name="Picture 12" descr="DSC_4968.jpg"/>
            <p:cNvPicPr>
              <a:picLocks noChangeAspect="1"/>
            </p:cNvPicPr>
            <p:nvPr/>
          </p:nvPicPr>
          <p:blipFill>
            <a:blip r:embed="rId12" cstate="screen">
              <a:lum bright="-50000" contrast="-40000"/>
            </a:blip>
            <a:srcRect/>
            <a:stretch>
              <a:fillRect/>
            </a:stretch>
          </p:blipFill>
          <p:spPr>
            <a:xfrm>
              <a:off x="4686301" y="4374204"/>
              <a:ext cx="1428749" cy="1600200"/>
            </a:xfrm>
            <a:prstGeom prst="rect">
              <a:avLst/>
            </a:prstGeom>
          </p:spPr>
        </p:pic>
      </p:grpSp>
      <p:sp>
        <p:nvSpPr>
          <p:cNvPr id="21" name="Text Box 6"/>
          <p:cNvSpPr txBox="1">
            <a:spLocks noChangeArrowheads="1"/>
          </p:cNvSpPr>
          <p:nvPr/>
        </p:nvSpPr>
        <p:spPr bwMode="auto">
          <a:xfrm>
            <a:off x="808038" y="2301875"/>
            <a:ext cx="7543800" cy="2308324"/>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4800" b="1" kern="1200" baseline="0" dirty="0" smtClean="0">
                <a:solidFill>
                  <a:srgbClr val="FFFFFF"/>
                </a:solidFill>
                <a:effectLst>
                  <a:outerShdw blurRad="38100" dist="38100" dir="2700000" algn="tl">
                    <a:srgbClr val="000000">
                      <a:alpha val="43137"/>
                    </a:srgbClr>
                  </a:outerShdw>
                </a:effectLst>
                <a:latin typeface="Arial Narrow" pitchFamily="34" charset="0"/>
                <a:ea typeface="+mn-ea"/>
                <a:cs typeface="+mn-cs"/>
              </a:rPr>
              <a:t>PREFERRED OPTION:</a:t>
            </a:r>
          </a:p>
          <a:p>
            <a:pPr algn="ctr" rtl="0" fontAlgn="base">
              <a:spcBef>
                <a:spcPct val="0"/>
              </a:spcBef>
              <a:spcAft>
                <a:spcPct val="0"/>
              </a:spcAft>
            </a:pPr>
            <a:r>
              <a:rPr lang="en-US" sz="4800" b="1" i="1" baseline="0" dirty="0" smtClean="0">
                <a:solidFill>
                  <a:srgbClr val="FFFFFF"/>
                </a:solidFill>
                <a:effectLst>
                  <a:outerShdw blurRad="38100" dist="38100" dir="2700000" algn="tl">
                    <a:srgbClr val="000000">
                      <a:alpha val="43137"/>
                    </a:srgbClr>
                  </a:outerShdw>
                </a:effectLst>
                <a:latin typeface="Arial Narrow" pitchFamily="34" charset="0"/>
              </a:rPr>
              <a:t>MIXED-USE + RESIDENTIAL MARKET +</a:t>
            </a:r>
            <a:endParaRPr lang="en-US" sz="4800" b="1" i="1" kern="1200" baseline="0" dirty="0" smtClean="0">
              <a:solidFill>
                <a:srgbClr val="FFFFFF"/>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189817481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466723" y="2295525"/>
            <a:ext cx="8448675" cy="3323987"/>
          </a:xfrm>
          <a:prstGeom prst="rect">
            <a:avLst/>
          </a:prstGeom>
          <a:noFill/>
          <a:ln w="9525">
            <a:noFill/>
            <a:miter lim="800000"/>
            <a:headEnd/>
            <a:tailEnd/>
          </a:ln>
        </p:spPr>
        <p:txBody>
          <a:bodyPr wrap="square">
            <a:spAutoFit/>
          </a:bodyPr>
          <a:lstStyle/>
          <a:p>
            <a:pPr algn="ctr">
              <a:defRPr/>
            </a:pPr>
            <a:r>
              <a:rPr lang="en-US" sz="4800" b="1" baseline="0" dirty="0">
                <a:ln w="18415" cmpd="sng">
                  <a:noFill/>
                  <a:prstDash val="solid"/>
                </a:ln>
                <a:solidFill>
                  <a:srgbClr val="FFFFFF"/>
                </a:solidFill>
                <a:latin typeface="Arial Narrow" charset="0"/>
                <a:ea typeface="ＭＳ Ｐゴシック" charset="-128"/>
              </a:rPr>
              <a:t>VISION STATEMENT</a:t>
            </a:r>
          </a:p>
          <a:p>
            <a:pPr algn="ctr">
              <a:defRPr/>
            </a:pPr>
            <a:endParaRPr lang="en-US" b="1" baseline="0" dirty="0">
              <a:solidFill>
                <a:srgbClr val="FFFFFF"/>
              </a:solidFill>
              <a:effectLst>
                <a:outerShdw blurRad="38100" dist="38100" dir="2700000" algn="tl">
                  <a:srgbClr val="EAEBDE"/>
                </a:outerShdw>
              </a:effectLst>
              <a:latin typeface="Arial Narrow" charset="0"/>
              <a:ea typeface="ＭＳ Ｐゴシック" charset="-128"/>
            </a:endParaRPr>
          </a:p>
          <a:p>
            <a:pPr algn="ctr" eaLnBrk="0" hangingPunct="0">
              <a:defRPr/>
            </a:pPr>
            <a:r>
              <a:rPr lang="en-US" sz="2400" b="1" i="1" baseline="0" dirty="0">
                <a:solidFill>
                  <a:schemeClr val="bg1"/>
                </a:solidFill>
                <a:latin typeface="Arial Narrow" pitchFamily="34" charset="0"/>
                <a:ea typeface="ＭＳ Ｐゴシック" charset="-128"/>
              </a:rPr>
              <a:t>Parkview Gardens will become University City’s premier Transit-Orientated Sustainable Neighborhood by building upon its rich history, unique assets of buildings and parks, the arts, culture and entertainment corridor of THE LOOP, and its adjacency to University City’s Civic Center, Washington University North Campus, and adjacent business parks and </a:t>
            </a:r>
            <a:r>
              <a:rPr lang="en-US" sz="2400" b="1" i="1" baseline="0" dirty="0" smtClean="0">
                <a:solidFill>
                  <a:schemeClr val="bg1"/>
                </a:solidFill>
                <a:latin typeface="Arial Narrow" pitchFamily="34" charset="0"/>
                <a:ea typeface="ＭＳ Ｐゴシック" charset="-128"/>
              </a:rPr>
              <a:t>neighborhoods</a:t>
            </a:r>
            <a:endParaRPr lang="en-US" sz="2400" b="1" i="1" baseline="0" dirty="0">
              <a:solidFill>
                <a:schemeClr val="bg1"/>
              </a:solidFill>
              <a:latin typeface="Arial Narrow" pitchFamily="34" charset="0"/>
              <a:ea typeface="ＭＳ Ｐゴシック" charset="-128"/>
            </a:endParaRPr>
          </a:p>
        </p:txBody>
      </p:sp>
    </p:spTree>
    <p:extLst>
      <p:ext uri="{BB962C8B-B14F-4D97-AF65-F5344CB8AC3E}">
        <p14:creationId xmlns:p14="http://schemas.microsoft.com/office/powerpoint/2010/main" val="134877938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466725" y="1019175"/>
            <a:ext cx="8220075" cy="5416868"/>
          </a:xfrm>
          <a:prstGeom prst="rect">
            <a:avLst/>
          </a:prstGeom>
          <a:noFill/>
          <a:ln w="9525">
            <a:noFill/>
            <a:miter lim="800000"/>
            <a:headEnd/>
            <a:tailEnd/>
          </a:ln>
        </p:spPr>
        <p:txBody>
          <a:bodyPr>
            <a:spAutoFit/>
          </a:bodyPr>
          <a:lstStyle/>
          <a:p>
            <a:pPr>
              <a:defRPr/>
            </a:pPr>
            <a:r>
              <a:rPr lang="en-US" sz="2400" b="1" baseline="0" dirty="0" smtClean="0">
                <a:solidFill>
                  <a:srgbClr val="F2F2F2"/>
                </a:solidFill>
                <a:latin typeface="Arial Narrow" pitchFamily="34" charset="0"/>
                <a:ea typeface="ＭＳ Ｐゴシック" charset="-128"/>
              </a:rPr>
              <a:t>NEIGHBORHOOD SUSTAINABILITY GOALS</a:t>
            </a:r>
            <a:endParaRPr lang="en-US" sz="2400" b="1" baseline="0" dirty="0">
              <a:solidFill>
                <a:srgbClr val="F2F2F2"/>
              </a:solidFill>
              <a:latin typeface="Arial Narrow" pitchFamily="34" charset="0"/>
              <a:ea typeface="ＭＳ Ｐゴシック" charset="-128"/>
            </a:endParaRPr>
          </a:p>
          <a:p>
            <a:pPr>
              <a:defRPr/>
            </a:pPr>
            <a:endParaRPr lang="en-US" sz="1400" b="1" i="1" baseline="0" dirty="0">
              <a:solidFill>
                <a:schemeClr val="bg1"/>
              </a:solidFill>
              <a:latin typeface="Arial Narrow" pitchFamily="34" charset="0"/>
              <a:ea typeface="ＭＳ Ｐゴシック" charset="-128"/>
            </a:endParaRPr>
          </a:p>
          <a:p>
            <a:pPr marL="228600" indent="-228600" eaLnBrk="0" hangingPunct="0">
              <a:buFont typeface="+mj-lt"/>
              <a:buAutoNum type="arabicPeriod"/>
              <a:defRPr/>
            </a:pPr>
            <a:r>
              <a:rPr lang="en-US" sz="1400" b="1" baseline="0" dirty="0">
                <a:solidFill>
                  <a:schemeClr val="bg1"/>
                </a:solidFill>
                <a:latin typeface="Arial Narrow" pitchFamily="34" charset="0"/>
                <a:ea typeface="ＭＳ Ｐゴシック" charset="-128"/>
              </a:rPr>
              <a:t>Revitalize as a Transit Oriented Neighborhood </a:t>
            </a:r>
            <a:r>
              <a:rPr lang="en-US" sz="1400" baseline="0" dirty="0">
                <a:solidFill>
                  <a:schemeClr val="bg1"/>
                </a:solidFill>
                <a:latin typeface="Arial Narrow" pitchFamily="34" charset="0"/>
                <a:ea typeface="ＭＳ Ｐゴシック" charset="-128"/>
              </a:rPr>
              <a:t>by providing more transportation options and creating active pedestrian networks to reduce household transportation cost, reduce environmental impact of personal mobility, increase access to neighborhood amenities, build community identity, and promote public health.</a:t>
            </a:r>
          </a:p>
          <a:p>
            <a:pPr marL="228600" indent="-228600" eaLnBrk="0" hangingPunct="0">
              <a:buFont typeface="+mj-lt"/>
              <a:buAutoNum type="arabicPeriod"/>
              <a:defRPr/>
            </a:pPr>
            <a:endParaRPr lang="en-US" sz="1400" baseline="0" dirty="0">
              <a:solidFill>
                <a:schemeClr val="bg1"/>
              </a:solidFill>
              <a:latin typeface="Arial Narrow" pitchFamily="34" charset="0"/>
              <a:ea typeface="ＭＳ Ｐゴシック" charset="-128"/>
            </a:endParaRPr>
          </a:p>
          <a:p>
            <a:pPr marL="228600" indent="-228600" eaLnBrk="0" hangingPunct="0">
              <a:buFont typeface="+mj-lt"/>
              <a:buAutoNum type="arabicPeriod"/>
              <a:defRPr/>
            </a:pPr>
            <a:r>
              <a:rPr lang="en-US" sz="1400" b="1" baseline="0" dirty="0">
                <a:solidFill>
                  <a:schemeClr val="bg1"/>
                </a:solidFill>
                <a:latin typeface="Arial Narrow" pitchFamily="34" charset="0"/>
                <a:ea typeface="ＭＳ Ｐゴシック" charset="-128"/>
              </a:rPr>
              <a:t>Build upon existing community qualities and characteristics </a:t>
            </a:r>
            <a:r>
              <a:rPr lang="en-US" sz="1400" baseline="0" dirty="0">
                <a:solidFill>
                  <a:schemeClr val="bg1"/>
                </a:solidFill>
                <a:latin typeface="Arial Narrow" pitchFamily="34" charset="0"/>
                <a:ea typeface="ＭＳ Ｐゴシック" charset="-128"/>
              </a:rPr>
              <a:t>to bolster community revitalization and build diversity by leveraging public amenities like historic architecture, parks, signature cultural and retail establishments, and a growing arts and education community.</a:t>
            </a:r>
          </a:p>
          <a:p>
            <a:pPr marL="228600" indent="-228600" eaLnBrk="0" hangingPunct="0">
              <a:buFont typeface="+mj-lt"/>
              <a:buAutoNum type="arabicPeriod"/>
              <a:defRPr/>
            </a:pPr>
            <a:endParaRPr lang="en-US" sz="1400" baseline="0" dirty="0">
              <a:solidFill>
                <a:schemeClr val="bg1"/>
              </a:solidFill>
              <a:latin typeface="Arial Narrow" pitchFamily="34" charset="0"/>
              <a:ea typeface="ＭＳ Ｐゴシック" charset="-128"/>
            </a:endParaRPr>
          </a:p>
          <a:p>
            <a:pPr marL="228600" indent="-228600" eaLnBrk="0" hangingPunct="0">
              <a:buFont typeface="+mj-lt"/>
              <a:buAutoNum type="arabicPeriod"/>
              <a:defRPr/>
            </a:pPr>
            <a:r>
              <a:rPr lang="en-US" sz="1400" b="1" baseline="0" dirty="0">
                <a:solidFill>
                  <a:schemeClr val="bg1"/>
                </a:solidFill>
                <a:latin typeface="Arial Narrow" pitchFamily="34" charset="0"/>
                <a:ea typeface="ＭＳ Ｐゴシック" charset="-128"/>
              </a:rPr>
              <a:t>Expand existing Arts, Culture, and Education </a:t>
            </a:r>
            <a:r>
              <a:rPr lang="en-US" sz="1400" baseline="0" dirty="0" smtClean="0">
                <a:solidFill>
                  <a:schemeClr val="bg1"/>
                </a:solidFill>
                <a:latin typeface="Arial Narrow" pitchFamily="34" charset="0"/>
                <a:ea typeface="ＭＳ Ｐゴシック" charset="-128"/>
              </a:rPr>
              <a:t>assets, programs, and amenities </a:t>
            </a:r>
            <a:r>
              <a:rPr lang="en-US" sz="1400" baseline="0" dirty="0">
                <a:solidFill>
                  <a:schemeClr val="bg1"/>
                </a:solidFill>
                <a:latin typeface="Arial Narrow" pitchFamily="34" charset="0"/>
                <a:ea typeface="ＭＳ Ｐゴシック" charset="-128"/>
              </a:rPr>
              <a:t>by building a community network of physical and </a:t>
            </a:r>
            <a:r>
              <a:rPr lang="en-US" sz="1400" baseline="0" dirty="0" smtClean="0">
                <a:solidFill>
                  <a:schemeClr val="bg1"/>
                </a:solidFill>
                <a:latin typeface="Arial Narrow" pitchFamily="34" charset="0"/>
                <a:ea typeface="ＭＳ Ｐゴシック" charset="-128"/>
              </a:rPr>
              <a:t>human resources to </a:t>
            </a:r>
            <a:r>
              <a:rPr lang="en-US" sz="1400" baseline="0" dirty="0">
                <a:solidFill>
                  <a:schemeClr val="bg1"/>
                </a:solidFill>
                <a:latin typeface="Arial Narrow" pitchFamily="34" charset="0"/>
                <a:ea typeface="ＭＳ Ｐゴシック" charset="-128"/>
              </a:rPr>
              <a:t>establish the neighborhood as a unique cultural district.</a:t>
            </a:r>
          </a:p>
          <a:p>
            <a:pPr marL="228600" indent="-228600" eaLnBrk="0" hangingPunct="0">
              <a:buFont typeface="+mj-lt"/>
              <a:buAutoNum type="arabicPeriod"/>
              <a:defRPr/>
            </a:pPr>
            <a:endParaRPr lang="en-US" sz="1400" baseline="0" dirty="0">
              <a:solidFill>
                <a:schemeClr val="bg1"/>
              </a:solidFill>
              <a:latin typeface="Arial Narrow" pitchFamily="34" charset="0"/>
              <a:ea typeface="ＭＳ Ｐゴシック" charset="-128"/>
            </a:endParaRPr>
          </a:p>
          <a:p>
            <a:pPr marL="228600" indent="-228600" eaLnBrk="0" hangingPunct="0">
              <a:buFont typeface="+mj-lt"/>
              <a:buAutoNum type="arabicPeriod"/>
              <a:defRPr/>
            </a:pPr>
            <a:r>
              <a:rPr lang="en-US" sz="1400" b="1" baseline="0" dirty="0">
                <a:solidFill>
                  <a:schemeClr val="bg1"/>
                </a:solidFill>
                <a:latin typeface="Arial Narrow" pitchFamily="34" charset="0"/>
                <a:ea typeface="ＭＳ Ｐゴシック" charset="-128"/>
              </a:rPr>
              <a:t>Increase local business and job opportunities </a:t>
            </a:r>
            <a:r>
              <a:rPr lang="en-US" sz="1400" baseline="0" dirty="0">
                <a:solidFill>
                  <a:schemeClr val="bg1"/>
                </a:solidFill>
                <a:latin typeface="Arial Narrow" pitchFamily="34" charset="0"/>
                <a:ea typeface="ＭＳ Ｐゴシック" charset="-128"/>
              </a:rPr>
              <a:t>by growing a diverse job market and promoting innovation and creative industries as part of a growing creative cultural area with easy access to educational opportunities, services, and basic worker amenities.</a:t>
            </a:r>
          </a:p>
          <a:p>
            <a:pPr marL="228600" indent="-228600" eaLnBrk="0" hangingPunct="0">
              <a:buFont typeface="+mj-lt"/>
              <a:buAutoNum type="arabicPeriod"/>
              <a:defRPr/>
            </a:pPr>
            <a:endParaRPr lang="en-US" sz="1400" baseline="0" dirty="0">
              <a:solidFill>
                <a:schemeClr val="bg1"/>
              </a:solidFill>
              <a:latin typeface="Arial Narrow" pitchFamily="34" charset="0"/>
              <a:ea typeface="ＭＳ Ｐゴシック" charset="-128"/>
            </a:endParaRPr>
          </a:p>
          <a:p>
            <a:pPr marL="228600" indent="-228600" eaLnBrk="0" hangingPunct="0">
              <a:buFont typeface="+mj-lt"/>
              <a:buAutoNum type="arabicPeriod"/>
              <a:defRPr/>
            </a:pPr>
            <a:r>
              <a:rPr lang="en-US" sz="1400" b="1" baseline="0" dirty="0">
                <a:solidFill>
                  <a:schemeClr val="bg1"/>
                </a:solidFill>
                <a:latin typeface="Arial Narrow" pitchFamily="34" charset="0"/>
                <a:ea typeface="ＭＳ Ｐゴシック" charset="-128"/>
              </a:rPr>
              <a:t>Promote community amenities, diversity and housing affordability </a:t>
            </a:r>
            <a:r>
              <a:rPr lang="en-US" sz="1400" baseline="0" dirty="0">
                <a:solidFill>
                  <a:schemeClr val="bg1"/>
                </a:solidFill>
                <a:latin typeface="Arial Narrow" pitchFamily="34" charset="0"/>
                <a:ea typeface="ＭＳ Ｐゴシック" charset="-128"/>
              </a:rPr>
              <a:t>by expanding housing and transportation choices for people of all ages, incomes, races, and ethnicities and creating equitable access to neighborhood resources like libraries, schools, and parks.</a:t>
            </a:r>
          </a:p>
          <a:p>
            <a:pPr marL="228600" indent="-228600" eaLnBrk="0" hangingPunct="0">
              <a:buFont typeface="+mj-lt"/>
              <a:buAutoNum type="arabicPeriod"/>
              <a:defRPr/>
            </a:pPr>
            <a:endParaRPr lang="en-US" sz="1400" baseline="0" dirty="0">
              <a:solidFill>
                <a:schemeClr val="bg1"/>
              </a:solidFill>
              <a:latin typeface="Arial Narrow" pitchFamily="34" charset="0"/>
              <a:ea typeface="ＭＳ Ｐゴシック" charset="-128"/>
            </a:endParaRPr>
          </a:p>
          <a:p>
            <a:pPr marL="228600" indent="-228600" eaLnBrk="0" hangingPunct="0">
              <a:buFont typeface="+mj-lt"/>
              <a:buAutoNum type="arabicPeriod"/>
              <a:defRPr/>
            </a:pPr>
            <a:r>
              <a:rPr lang="en-US" sz="1400" b="1" baseline="0" dirty="0">
                <a:solidFill>
                  <a:schemeClr val="bg1"/>
                </a:solidFill>
                <a:latin typeface="Arial Narrow" pitchFamily="34" charset="0"/>
                <a:ea typeface="ＭＳ Ｐゴシック" charset="-128"/>
              </a:rPr>
              <a:t>Build neighborhood capacity to positively impact environmental systems </a:t>
            </a:r>
            <a:r>
              <a:rPr lang="en-US" sz="1400" baseline="0" dirty="0">
                <a:solidFill>
                  <a:schemeClr val="bg1"/>
                </a:solidFill>
                <a:latin typeface="Arial Narrow" pitchFamily="34" charset="0"/>
                <a:ea typeface="ＭＳ Ｐゴシック" charset="-128"/>
              </a:rPr>
              <a:t>by building programs and networks that promote recycling, energy use reduction, water cleanliness and conservation, waste management, and habitat preservation. </a:t>
            </a:r>
          </a:p>
        </p:txBody>
      </p:sp>
    </p:spTree>
    <p:extLst>
      <p:ext uri="{BB962C8B-B14F-4D97-AF65-F5344CB8AC3E}">
        <p14:creationId xmlns:p14="http://schemas.microsoft.com/office/powerpoint/2010/main" val="211409962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75141"/>
            <a:ext cx="3012417" cy="174145"/>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smtClean="0">
              <a:ln>
                <a:noFill/>
              </a:ln>
              <a:solidFill>
                <a:schemeClr val="tx1"/>
              </a:solidFill>
              <a:effectLst/>
              <a:latin typeface="Arial"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2417" y="1902611"/>
            <a:ext cx="6131584" cy="3715740"/>
          </a:xfrm>
          <a:prstGeom prst="rect">
            <a:avLst/>
          </a:prstGeom>
          <a:ln>
            <a:noFill/>
          </a:ln>
        </p:spPr>
      </p:pic>
      <p:sp>
        <p:nvSpPr>
          <p:cNvPr id="5" name="Text Box 6"/>
          <p:cNvSpPr txBox="1">
            <a:spLocks noChangeArrowheads="1"/>
          </p:cNvSpPr>
          <p:nvPr/>
        </p:nvSpPr>
        <p:spPr bwMode="auto">
          <a:xfrm>
            <a:off x="466724" y="1142999"/>
            <a:ext cx="2754148" cy="5847755"/>
          </a:xfrm>
          <a:prstGeom prst="rect">
            <a:avLst/>
          </a:prstGeom>
          <a:noFill/>
          <a:ln w="9525">
            <a:noFill/>
            <a:miter lim="800000"/>
            <a:headEnd/>
            <a:tailEnd/>
          </a:ln>
        </p:spPr>
        <p:txBody>
          <a:bodyPr wrap="square">
            <a:spAutoFit/>
          </a:bodyPr>
          <a:lstStyle/>
          <a:p>
            <a:pPr algn="l" rtl="0" fontAlgn="base">
              <a:spcBef>
                <a:spcPct val="0"/>
              </a:spcBef>
              <a:spcAft>
                <a:spcPct val="0"/>
              </a:spcAft>
            </a:pPr>
            <a:r>
              <a:rPr lang="en-US" sz="2400" b="1" kern="1200" baseline="0" dirty="0" smtClean="0">
                <a:solidFill>
                  <a:srgbClr val="F2F2F2"/>
                </a:solidFill>
                <a:latin typeface="Arial Narrow" pitchFamily="34" charset="0"/>
                <a:ea typeface="+mn-ea"/>
                <a:cs typeface="+mn-cs"/>
              </a:rPr>
              <a:t>SUSTAINABILITY:</a:t>
            </a:r>
            <a:endParaRPr lang="en-US" sz="1400" b="1" i="1" baseline="0" dirty="0" smtClean="0">
              <a:solidFill>
                <a:schemeClr val="bg1">
                  <a:lumMod val="65000"/>
                </a:schemeClr>
              </a:solidFill>
              <a:latin typeface="Arial Narrow" pitchFamily="34" charset="0"/>
            </a:endParaRPr>
          </a:p>
          <a:p>
            <a:pPr algn="l" rtl="0" fontAlgn="base">
              <a:spcBef>
                <a:spcPct val="0"/>
              </a:spcBef>
              <a:spcAft>
                <a:spcPct val="0"/>
              </a:spcAft>
            </a:pPr>
            <a:endParaRPr lang="en-US" sz="1400" b="1" i="1" kern="1200" baseline="0" dirty="0" smtClean="0">
              <a:solidFill>
                <a:schemeClr val="bg1">
                  <a:lumMod val="65000"/>
                </a:schemeClr>
              </a:solidFill>
              <a:latin typeface="Arial Narrow" pitchFamily="34" charset="0"/>
              <a:ea typeface="+mn-ea"/>
              <a:cs typeface="+mn-cs"/>
            </a:endParaRPr>
          </a:p>
          <a:p>
            <a:pPr algn="l" rtl="0" fontAlgn="base">
              <a:spcBef>
                <a:spcPct val="0"/>
              </a:spcBef>
              <a:spcAft>
                <a:spcPct val="0"/>
              </a:spcAft>
            </a:pPr>
            <a:r>
              <a:rPr lang="en-US" sz="2000" b="1" kern="1200" baseline="0" dirty="0" smtClean="0">
                <a:solidFill>
                  <a:srgbClr val="F2F2F2"/>
                </a:solidFill>
                <a:latin typeface="Arial Narrow" pitchFamily="34" charset="0"/>
                <a:ea typeface="+mn-ea"/>
                <a:cs typeface="+mn-cs"/>
              </a:rPr>
              <a:t>ENVIRONMENT</a:t>
            </a:r>
          </a:p>
          <a:p>
            <a:pPr marL="228600" indent="-114300" algn="l" rtl="0" fontAlgn="base">
              <a:spcBef>
                <a:spcPct val="0"/>
              </a:spcBef>
              <a:spcAft>
                <a:spcPct val="0"/>
              </a:spcAft>
              <a:buFont typeface="Arial" pitchFamily="34" charset="0"/>
              <a:buChar char="•"/>
            </a:pPr>
            <a:r>
              <a:rPr lang="en-US" sz="1200" b="1" kern="1200" baseline="0" dirty="0" smtClean="0">
                <a:solidFill>
                  <a:srgbClr val="F2F2F2"/>
                </a:solidFill>
                <a:latin typeface="Arial Narrow" pitchFamily="34" charset="0"/>
                <a:ea typeface="+mn-ea"/>
                <a:cs typeface="+mn-cs"/>
              </a:rPr>
              <a:t>Natural Systems</a:t>
            </a:r>
          </a:p>
          <a:p>
            <a:pPr marL="228600" indent="-114300" algn="l" rtl="0" fontAlgn="base">
              <a:spcBef>
                <a:spcPct val="0"/>
              </a:spcBef>
              <a:spcAft>
                <a:spcPct val="0"/>
              </a:spcAft>
              <a:buFont typeface="Arial" pitchFamily="34" charset="0"/>
              <a:buChar char="•"/>
            </a:pPr>
            <a:r>
              <a:rPr lang="en-US" sz="1200" b="1" baseline="0" dirty="0" smtClean="0">
                <a:latin typeface="Arial Narrow" pitchFamily="34" charset="0"/>
              </a:rPr>
              <a:t>Built Systems</a:t>
            </a:r>
          </a:p>
          <a:p>
            <a:pPr marL="228600" indent="-114300" algn="l" rtl="0" fontAlgn="base">
              <a:spcBef>
                <a:spcPct val="0"/>
              </a:spcBef>
              <a:spcAft>
                <a:spcPct val="0"/>
              </a:spcAft>
              <a:buFont typeface="Arial" pitchFamily="34" charset="0"/>
              <a:buChar char="•"/>
            </a:pPr>
            <a:r>
              <a:rPr lang="en-US" sz="1200" b="1" baseline="0" dirty="0" smtClean="0">
                <a:solidFill>
                  <a:srgbClr val="F2F2F2"/>
                </a:solidFill>
                <a:latin typeface="Arial Narrow" pitchFamily="34" charset="0"/>
              </a:rPr>
              <a:t>Socio-Political &amp; Legal Systems</a:t>
            </a:r>
          </a:p>
          <a:p>
            <a:pPr marL="228600" indent="-114300" algn="l" rtl="0" fontAlgn="base">
              <a:spcBef>
                <a:spcPct val="0"/>
              </a:spcBef>
              <a:spcAft>
                <a:spcPct val="0"/>
              </a:spcAft>
              <a:buFont typeface="Arial" pitchFamily="34" charset="0"/>
              <a:buChar char="•"/>
            </a:pPr>
            <a:r>
              <a:rPr lang="en-US" sz="1200" b="1" baseline="0" dirty="0" smtClean="0">
                <a:solidFill>
                  <a:srgbClr val="F2F2F2"/>
                </a:solidFill>
                <a:latin typeface="Arial Narrow" pitchFamily="34" charset="0"/>
              </a:rPr>
              <a:t>Air Quality</a:t>
            </a:r>
          </a:p>
          <a:p>
            <a:pPr marL="228600" indent="-114300" algn="l" rtl="0" fontAlgn="base">
              <a:spcBef>
                <a:spcPct val="0"/>
              </a:spcBef>
              <a:spcAft>
                <a:spcPct val="0"/>
              </a:spcAft>
              <a:buFont typeface="Arial" pitchFamily="34" charset="0"/>
              <a:buChar char="•"/>
            </a:pPr>
            <a:r>
              <a:rPr lang="en-US" sz="1200" b="1" kern="1200" baseline="0" dirty="0" smtClean="0">
                <a:solidFill>
                  <a:srgbClr val="F2F2F2"/>
                </a:solidFill>
                <a:latin typeface="Arial Narrow" pitchFamily="34" charset="0"/>
                <a:ea typeface="+mn-ea"/>
                <a:cs typeface="+mn-cs"/>
              </a:rPr>
              <a:t>Water</a:t>
            </a:r>
          </a:p>
          <a:p>
            <a:pPr marL="228600" indent="-114300" algn="l" rtl="0" fontAlgn="base">
              <a:spcBef>
                <a:spcPct val="0"/>
              </a:spcBef>
              <a:spcAft>
                <a:spcPct val="0"/>
              </a:spcAft>
              <a:buFont typeface="Arial" pitchFamily="34" charset="0"/>
              <a:buChar char="•"/>
            </a:pPr>
            <a:r>
              <a:rPr lang="en-US" sz="1200" b="1" baseline="0" dirty="0" smtClean="0">
                <a:solidFill>
                  <a:srgbClr val="F2F2F2"/>
                </a:solidFill>
                <a:latin typeface="Arial Narrow" pitchFamily="34" charset="0"/>
              </a:rPr>
              <a:t>Energy</a:t>
            </a:r>
          </a:p>
          <a:p>
            <a:pPr marL="228600" indent="-114300" algn="l" rtl="0" fontAlgn="base">
              <a:spcBef>
                <a:spcPct val="0"/>
              </a:spcBef>
              <a:spcAft>
                <a:spcPct val="0"/>
              </a:spcAft>
              <a:buFont typeface="Arial" pitchFamily="34" charset="0"/>
              <a:buChar char="•"/>
            </a:pPr>
            <a:r>
              <a:rPr lang="en-US" sz="1200" b="1" kern="1200" baseline="0" dirty="0" smtClean="0">
                <a:solidFill>
                  <a:srgbClr val="F2F2F2"/>
                </a:solidFill>
                <a:latin typeface="Arial Narrow" pitchFamily="34" charset="0"/>
                <a:ea typeface="+mn-ea"/>
                <a:cs typeface="+mn-cs"/>
              </a:rPr>
              <a:t>Food</a:t>
            </a:r>
          </a:p>
          <a:p>
            <a:pPr marL="228600" indent="-114300" algn="l" rtl="0" fontAlgn="base">
              <a:spcBef>
                <a:spcPct val="0"/>
              </a:spcBef>
              <a:spcAft>
                <a:spcPct val="0"/>
              </a:spcAft>
              <a:buFont typeface="Arial" pitchFamily="34" charset="0"/>
              <a:buChar char="•"/>
            </a:pPr>
            <a:r>
              <a:rPr lang="en-US" sz="1200" b="1" baseline="0" dirty="0" smtClean="0">
                <a:solidFill>
                  <a:srgbClr val="F2F2F2"/>
                </a:solidFill>
                <a:latin typeface="Arial Narrow" pitchFamily="34" charset="0"/>
              </a:rPr>
              <a:t>Waste</a:t>
            </a:r>
          </a:p>
          <a:p>
            <a:pPr marL="228600" indent="-114300" algn="l" rtl="0" fontAlgn="base">
              <a:spcBef>
                <a:spcPct val="0"/>
              </a:spcBef>
              <a:spcAft>
                <a:spcPct val="0"/>
              </a:spcAft>
              <a:buFont typeface="Arial" pitchFamily="34" charset="0"/>
              <a:buChar char="•"/>
            </a:pPr>
            <a:r>
              <a:rPr lang="en-US" sz="1200" b="1" kern="1200" baseline="0" dirty="0" smtClean="0">
                <a:solidFill>
                  <a:srgbClr val="F2F2F2"/>
                </a:solidFill>
                <a:latin typeface="Arial Narrow" pitchFamily="34" charset="0"/>
                <a:ea typeface="+mn-ea"/>
                <a:cs typeface="+mn-cs"/>
              </a:rPr>
              <a:t>Transportation / Mobility</a:t>
            </a:r>
          </a:p>
          <a:p>
            <a:pPr marL="228600" indent="-114300" algn="l" rtl="0" fontAlgn="base">
              <a:spcBef>
                <a:spcPct val="0"/>
              </a:spcBef>
              <a:spcAft>
                <a:spcPct val="0"/>
              </a:spcAft>
              <a:buFont typeface="Arial" pitchFamily="34" charset="0"/>
              <a:buChar char="•"/>
            </a:pPr>
            <a:r>
              <a:rPr lang="en-US" sz="1200" b="1" baseline="0" dirty="0" smtClean="0">
                <a:solidFill>
                  <a:srgbClr val="F2F2F2"/>
                </a:solidFill>
                <a:latin typeface="Arial Narrow" pitchFamily="34" charset="0"/>
              </a:rPr>
              <a:t>Public Safety / Communications</a:t>
            </a:r>
            <a:endParaRPr lang="en-US" sz="1200" b="1" kern="1200" baseline="0" dirty="0" smtClean="0">
              <a:solidFill>
                <a:srgbClr val="F2F2F2"/>
              </a:solidFill>
              <a:latin typeface="Arial Narrow" pitchFamily="34" charset="0"/>
              <a:ea typeface="+mn-ea"/>
              <a:cs typeface="+mn-cs"/>
            </a:endParaRPr>
          </a:p>
          <a:p>
            <a:pPr algn="l" rtl="0" fontAlgn="base">
              <a:spcBef>
                <a:spcPct val="0"/>
              </a:spcBef>
              <a:spcAft>
                <a:spcPct val="0"/>
              </a:spcAft>
            </a:pPr>
            <a:r>
              <a:rPr lang="en-US" sz="2000" b="1" baseline="0" dirty="0" smtClean="0">
                <a:solidFill>
                  <a:srgbClr val="F2F2F2"/>
                </a:solidFill>
                <a:latin typeface="Arial Narrow" pitchFamily="34" charset="0"/>
              </a:rPr>
              <a:t>ECONOMY</a:t>
            </a:r>
          </a:p>
          <a:p>
            <a:pPr marL="228600" indent="-114300" algn="l" rtl="0" fontAlgn="base">
              <a:spcBef>
                <a:spcPct val="0"/>
              </a:spcBef>
              <a:spcAft>
                <a:spcPct val="0"/>
              </a:spcAft>
              <a:buFont typeface="Arial" pitchFamily="34" charset="0"/>
              <a:buChar char="•"/>
            </a:pPr>
            <a:r>
              <a:rPr lang="en-US" sz="1200" b="1" baseline="0" dirty="0" smtClean="0">
                <a:solidFill>
                  <a:srgbClr val="F2F2F2"/>
                </a:solidFill>
                <a:latin typeface="Arial Narrow" pitchFamily="34" charset="0"/>
              </a:rPr>
              <a:t>Population Growth / Shrinkage</a:t>
            </a:r>
          </a:p>
          <a:p>
            <a:pPr marL="228600" indent="-114300" algn="l" rtl="0" fontAlgn="base">
              <a:spcBef>
                <a:spcPct val="0"/>
              </a:spcBef>
              <a:spcAft>
                <a:spcPct val="0"/>
              </a:spcAft>
              <a:buFont typeface="Arial" pitchFamily="34" charset="0"/>
              <a:buChar char="•"/>
            </a:pPr>
            <a:r>
              <a:rPr lang="en-US" sz="1200" b="1" baseline="0" dirty="0" smtClean="0">
                <a:solidFill>
                  <a:srgbClr val="F2F2F2"/>
                </a:solidFill>
                <a:latin typeface="Arial Narrow" pitchFamily="34" charset="0"/>
              </a:rPr>
              <a:t>Home Ownership / Rental</a:t>
            </a:r>
          </a:p>
          <a:p>
            <a:pPr marL="228600" indent="-114300" algn="l" rtl="0" fontAlgn="base">
              <a:spcBef>
                <a:spcPct val="0"/>
              </a:spcBef>
              <a:spcAft>
                <a:spcPct val="0"/>
              </a:spcAft>
              <a:buFont typeface="Arial" pitchFamily="34" charset="0"/>
              <a:buChar char="•"/>
            </a:pPr>
            <a:r>
              <a:rPr lang="en-US" sz="1200" b="1" baseline="0" dirty="0" smtClean="0">
                <a:solidFill>
                  <a:srgbClr val="F2F2F2"/>
                </a:solidFill>
                <a:latin typeface="Arial Narrow" pitchFamily="34" charset="0"/>
              </a:rPr>
              <a:t>Employment Opportunities</a:t>
            </a:r>
          </a:p>
          <a:p>
            <a:pPr marL="228600" indent="-114300" algn="l" rtl="0" fontAlgn="base">
              <a:spcBef>
                <a:spcPct val="0"/>
              </a:spcBef>
              <a:spcAft>
                <a:spcPct val="0"/>
              </a:spcAft>
              <a:buFont typeface="Arial" pitchFamily="34" charset="0"/>
              <a:buChar char="•"/>
            </a:pPr>
            <a:r>
              <a:rPr lang="en-US" sz="1200" b="1" baseline="0" dirty="0" smtClean="0">
                <a:solidFill>
                  <a:srgbClr val="F2F2F2"/>
                </a:solidFill>
                <a:latin typeface="Arial Narrow" pitchFamily="34" charset="0"/>
              </a:rPr>
              <a:t>Tax Base System &amp; Income</a:t>
            </a:r>
          </a:p>
          <a:p>
            <a:pPr marL="228600" indent="-114300" algn="l" rtl="0" fontAlgn="base">
              <a:spcBef>
                <a:spcPct val="0"/>
              </a:spcBef>
              <a:spcAft>
                <a:spcPct val="0"/>
              </a:spcAft>
              <a:buFont typeface="Arial" pitchFamily="34" charset="0"/>
              <a:buChar char="•"/>
            </a:pPr>
            <a:r>
              <a:rPr lang="en-US" sz="1200" b="1" baseline="0" dirty="0" smtClean="0">
                <a:solidFill>
                  <a:srgbClr val="F2F2F2"/>
                </a:solidFill>
                <a:latin typeface="Arial Narrow" pitchFamily="34" charset="0"/>
              </a:rPr>
              <a:t>Economic Development Tools</a:t>
            </a:r>
          </a:p>
          <a:p>
            <a:pPr marL="228600" indent="-114300" algn="l" rtl="0" fontAlgn="base">
              <a:spcBef>
                <a:spcPct val="0"/>
              </a:spcBef>
              <a:spcAft>
                <a:spcPct val="0"/>
              </a:spcAft>
              <a:buFont typeface="Arial" pitchFamily="34" charset="0"/>
              <a:buChar char="•"/>
            </a:pPr>
            <a:r>
              <a:rPr lang="en-US" sz="1200" b="1" baseline="0" dirty="0" smtClean="0">
                <a:solidFill>
                  <a:srgbClr val="F2F2F2"/>
                </a:solidFill>
                <a:latin typeface="Arial Narrow" pitchFamily="34" charset="0"/>
              </a:rPr>
              <a:t>Land Ownership</a:t>
            </a:r>
          </a:p>
          <a:p>
            <a:pPr algn="l" rtl="0" fontAlgn="base">
              <a:spcBef>
                <a:spcPct val="0"/>
              </a:spcBef>
              <a:spcAft>
                <a:spcPct val="0"/>
              </a:spcAft>
            </a:pPr>
            <a:r>
              <a:rPr lang="en-US" sz="2000" b="1" kern="1200" baseline="0" dirty="0" smtClean="0">
                <a:solidFill>
                  <a:srgbClr val="F2F2F2"/>
                </a:solidFill>
                <a:latin typeface="Arial Narrow" pitchFamily="34" charset="0"/>
                <a:ea typeface="+mn-ea"/>
                <a:cs typeface="+mn-cs"/>
              </a:rPr>
              <a:t>EQUITY (SOCIAL)</a:t>
            </a:r>
          </a:p>
          <a:p>
            <a:pPr marL="228600" indent="-114300" algn="l" rtl="0" fontAlgn="base">
              <a:spcBef>
                <a:spcPct val="0"/>
              </a:spcBef>
              <a:spcAft>
                <a:spcPct val="0"/>
              </a:spcAft>
              <a:buFont typeface="Arial" pitchFamily="34" charset="0"/>
              <a:buChar char="•"/>
            </a:pPr>
            <a:r>
              <a:rPr lang="en-US" sz="1200" b="1" kern="1200" baseline="0" dirty="0" smtClean="0">
                <a:solidFill>
                  <a:srgbClr val="F2F2F2"/>
                </a:solidFill>
                <a:latin typeface="Arial Narrow" pitchFamily="34" charset="0"/>
                <a:ea typeface="+mn-ea"/>
                <a:cs typeface="+mn-cs"/>
              </a:rPr>
              <a:t>Diversity of Population</a:t>
            </a:r>
          </a:p>
          <a:p>
            <a:pPr marL="228600" indent="-114300" algn="l" rtl="0" fontAlgn="base">
              <a:spcBef>
                <a:spcPct val="0"/>
              </a:spcBef>
              <a:spcAft>
                <a:spcPct val="0"/>
              </a:spcAft>
              <a:buFont typeface="Arial" pitchFamily="34" charset="0"/>
              <a:buChar char="•"/>
            </a:pPr>
            <a:r>
              <a:rPr lang="en-US" sz="1200" b="1" baseline="0" dirty="0" smtClean="0">
                <a:solidFill>
                  <a:srgbClr val="F2F2F2"/>
                </a:solidFill>
                <a:latin typeface="Arial Narrow" pitchFamily="34" charset="0"/>
              </a:rPr>
              <a:t>Urban Quality &amp; Public Space Network</a:t>
            </a:r>
          </a:p>
          <a:p>
            <a:pPr marL="228600" indent="-114300" algn="l" rtl="0" fontAlgn="base">
              <a:spcBef>
                <a:spcPct val="0"/>
              </a:spcBef>
              <a:spcAft>
                <a:spcPct val="0"/>
              </a:spcAft>
              <a:buFont typeface="Arial" pitchFamily="34" charset="0"/>
              <a:buChar char="•"/>
            </a:pPr>
            <a:r>
              <a:rPr lang="en-US" sz="1200" b="1" kern="1200" baseline="0" dirty="0" smtClean="0">
                <a:solidFill>
                  <a:srgbClr val="F2F2F2"/>
                </a:solidFill>
                <a:latin typeface="Arial Narrow" pitchFamily="34" charset="0"/>
                <a:ea typeface="+mn-ea"/>
                <a:cs typeface="+mn-cs"/>
              </a:rPr>
              <a:t>Universal Accessibility</a:t>
            </a:r>
          </a:p>
          <a:p>
            <a:pPr marL="228600" indent="-114300" algn="l" rtl="0" fontAlgn="base">
              <a:spcBef>
                <a:spcPct val="0"/>
              </a:spcBef>
              <a:spcAft>
                <a:spcPct val="0"/>
              </a:spcAft>
              <a:buFont typeface="Arial" pitchFamily="34" charset="0"/>
              <a:buChar char="•"/>
            </a:pPr>
            <a:r>
              <a:rPr lang="en-US" sz="1200" b="1" baseline="0" dirty="0" smtClean="0">
                <a:solidFill>
                  <a:srgbClr val="F2F2F2"/>
                </a:solidFill>
                <a:latin typeface="Arial Narrow" pitchFamily="34" charset="0"/>
              </a:rPr>
              <a:t>Public Health</a:t>
            </a:r>
          </a:p>
          <a:p>
            <a:pPr marL="228600" indent="-114300" algn="l" rtl="0" fontAlgn="base">
              <a:spcBef>
                <a:spcPct val="0"/>
              </a:spcBef>
              <a:spcAft>
                <a:spcPct val="0"/>
              </a:spcAft>
              <a:buFont typeface="Arial" pitchFamily="34" charset="0"/>
              <a:buChar char="•"/>
            </a:pPr>
            <a:r>
              <a:rPr lang="en-US" sz="1200" b="1" kern="1200" baseline="0" dirty="0" smtClean="0">
                <a:solidFill>
                  <a:srgbClr val="F2F2F2"/>
                </a:solidFill>
                <a:latin typeface="Arial Narrow" pitchFamily="34" charset="0"/>
                <a:ea typeface="+mn-ea"/>
                <a:cs typeface="+mn-cs"/>
              </a:rPr>
              <a:t>Public Services / Amenities</a:t>
            </a:r>
          </a:p>
          <a:p>
            <a:pPr marL="228600" indent="-114300" algn="l" rtl="0" fontAlgn="base">
              <a:spcBef>
                <a:spcPct val="0"/>
              </a:spcBef>
              <a:spcAft>
                <a:spcPct val="0"/>
              </a:spcAft>
              <a:buFont typeface="Arial" pitchFamily="34" charset="0"/>
              <a:buChar char="•"/>
            </a:pPr>
            <a:r>
              <a:rPr lang="en-US" sz="1200" b="1" baseline="0" dirty="0" smtClean="0">
                <a:solidFill>
                  <a:srgbClr val="F2F2F2"/>
                </a:solidFill>
                <a:latin typeface="Arial Narrow" pitchFamily="34" charset="0"/>
              </a:rPr>
              <a:t>Livability</a:t>
            </a:r>
            <a:endParaRPr lang="en-US" sz="1200" b="1" kern="1200" baseline="0" dirty="0" smtClean="0">
              <a:solidFill>
                <a:srgbClr val="F2F2F2"/>
              </a:solidFill>
              <a:latin typeface="Arial Narrow"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3290" y="1143000"/>
            <a:ext cx="5846340" cy="3623844"/>
          </a:xfrm>
          <a:prstGeom prst="rect">
            <a:avLst/>
          </a:prstGeom>
        </p:spPr>
      </p:pic>
      <p:sp>
        <p:nvSpPr>
          <p:cNvPr id="5" name="Text Box 2"/>
          <p:cNvSpPr txBox="1">
            <a:spLocks noChangeArrowheads="1"/>
          </p:cNvSpPr>
          <p:nvPr/>
        </p:nvSpPr>
        <p:spPr bwMode="auto">
          <a:xfrm>
            <a:off x="457199" y="1143000"/>
            <a:ext cx="2606089" cy="830997"/>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DEVEVELOPMENT FRAMEWORK</a:t>
            </a:r>
            <a:endParaRPr lang="en-US" sz="2400" b="1" baseline="0" dirty="0">
              <a:solidFill>
                <a:schemeClr val="bg1"/>
              </a:solidFill>
              <a:latin typeface="Arial Narrow" pitchFamily="34" charset="0"/>
            </a:endParaRPr>
          </a:p>
        </p:txBody>
      </p:sp>
      <p:grpSp>
        <p:nvGrpSpPr>
          <p:cNvPr id="4" name="Group 3"/>
          <p:cNvGrpSpPr/>
          <p:nvPr/>
        </p:nvGrpSpPr>
        <p:grpSpPr>
          <a:xfrm>
            <a:off x="228600" y="2047164"/>
            <a:ext cx="2667470" cy="4582236"/>
            <a:chOff x="192089" y="1631950"/>
            <a:chExt cx="3623025" cy="5004953"/>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4598" y="1631950"/>
              <a:ext cx="1300516" cy="5004953"/>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2089" y="1631950"/>
              <a:ext cx="2373690" cy="5004953"/>
            </a:xfrm>
            <a:prstGeom prst="rect">
              <a:avLst/>
            </a:prstGeom>
          </p:spPr>
        </p:pic>
      </p:grpSp>
      <p:sp>
        <p:nvSpPr>
          <p:cNvPr id="8" name="Text Box 2"/>
          <p:cNvSpPr txBox="1">
            <a:spLocks noChangeArrowheads="1"/>
          </p:cNvSpPr>
          <p:nvPr/>
        </p:nvSpPr>
        <p:spPr bwMode="auto">
          <a:xfrm>
            <a:off x="3063288" y="4946176"/>
            <a:ext cx="5852112" cy="1200329"/>
          </a:xfrm>
          <a:prstGeom prst="rect">
            <a:avLst/>
          </a:prstGeom>
          <a:noFill/>
          <a:ln w="9525">
            <a:noFill/>
            <a:miter lim="800000"/>
            <a:headEnd/>
            <a:tailEnd/>
          </a:ln>
        </p:spPr>
        <p:txBody>
          <a:bodyPr wrap="square">
            <a:spAutoFit/>
          </a:bodyPr>
          <a:lstStyle/>
          <a:p>
            <a:pPr>
              <a:buFont typeface="Wingdings" pitchFamily="2" charset="2"/>
              <a:buNone/>
            </a:pPr>
            <a:r>
              <a:rPr lang="en-US" sz="2400" b="1" i="1" baseline="0" dirty="0" smtClean="0">
                <a:solidFill>
                  <a:schemeClr val="bg1"/>
                </a:solidFill>
                <a:latin typeface="Arial Narrow" pitchFamily="34" charset="0"/>
              </a:rPr>
              <a:t>The </a:t>
            </a:r>
            <a:r>
              <a:rPr lang="en-US" sz="2400" b="1" i="1" baseline="0" dirty="0" smtClean="0">
                <a:solidFill>
                  <a:srgbClr val="FFC000"/>
                </a:solidFill>
                <a:latin typeface="Arial Narrow" pitchFamily="34" charset="0"/>
              </a:rPr>
              <a:t>PREFERRED OPTION PLAN </a:t>
            </a:r>
            <a:r>
              <a:rPr lang="en-US" sz="2400" b="1" i="1" baseline="0" dirty="0" smtClean="0">
                <a:solidFill>
                  <a:schemeClr val="bg1"/>
                </a:solidFill>
                <a:latin typeface="Arial Narrow" pitchFamily="34" charset="0"/>
              </a:rPr>
              <a:t>integrates transportation, development market, and land use into a unified plan</a:t>
            </a:r>
            <a:r>
              <a:rPr lang="en-US" sz="2400" b="1" baseline="0" dirty="0" smtClean="0">
                <a:solidFill>
                  <a:schemeClr val="bg1"/>
                </a:solidFill>
                <a:latin typeface="Arial Narrow" pitchFamily="34" charset="0"/>
              </a:rPr>
              <a:t>.</a:t>
            </a:r>
            <a:endParaRPr lang="en-US" sz="2400" b="1" baseline="0" dirty="0">
              <a:solidFill>
                <a:schemeClr val="bg1"/>
              </a:solidFill>
              <a:latin typeface="Arial Narrow" pitchFamily="34" charset="0"/>
            </a:endParaRPr>
          </a:p>
        </p:txBody>
      </p:sp>
    </p:spTree>
    <p:extLst>
      <p:ext uri="{BB962C8B-B14F-4D97-AF65-F5344CB8AC3E}">
        <p14:creationId xmlns:p14="http://schemas.microsoft.com/office/powerpoint/2010/main" val="348839347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7526" y="1143000"/>
            <a:ext cx="5857869" cy="3623845"/>
          </a:xfrm>
          <a:prstGeom prst="rect">
            <a:avLst/>
          </a:prstGeom>
        </p:spPr>
      </p:pic>
      <p:sp>
        <p:nvSpPr>
          <p:cNvPr id="6" name="Text Box 2"/>
          <p:cNvSpPr txBox="1">
            <a:spLocks noChangeArrowheads="1"/>
          </p:cNvSpPr>
          <p:nvPr/>
        </p:nvSpPr>
        <p:spPr bwMode="auto">
          <a:xfrm>
            <a:off x="457200" y="1143000"/>
            <a:ext cx="2603500" cy="2000548"/>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MIXED USE +</a:t>
            </a:r>
          </a:p>
          <a:p>
            <a:pPr>
              <a:buFont typeface="Wingdings" pitchFamily="2" charset="2"/>
              <a:buNone/>
            </a:pPr>
            <a:r>
              <a:rPr lang="en-US" sz="2400" b="1" baseline="0" dirty="0" smtClean="0">
                <a:solidFill>
                  <a:schemeClr val="bg1"/>
                </a:solidFill>
                <a:latin typeface="Arial Narrow" pitchFamily="34" charset="0"/>
              </a:rPr>
              <a:t>R - MARKET+</a:t>
            </a:r>
          </a:p>
          <a:p>
            <a:pPr>
              <a:buClr>
                <a:schemeClr val="bg1"/>
              </a:buClr>
              <a:buSzPct val="50000"/>
              <a:buFont typeface="Arial" pitchFamily="34" charset="0"/>
              <a:buChar char="•"/>
            </a:pPr>
            <a:endParaRPr lang="en-US" sz="1600" baseline="0" dirty="0" smtClean="0">
              <a:solidFill>
                <a:schemeClr val="bg1"/>
              </a:solidFill>
              <a:latin typeface="Arial Narrow" pitchFamily="34" charset="0"/>
            </a:endParaRPr>
          </a:p>
          <a:p>
            <a:pPr>
              <a:buClr>
                <a:schemeClr val="bg1"/>
              </a:buClr>
              <a:buSzPct val="50000"/>
            </a:pPr>
            <a:r>
              <a:rPr lang="en-US" sz="2000" b="1" baseline="0" dirty="0" smtClean="0">
                <a:solidFill>
                  <a:schemeClr val="tx1">
                    <a:lumMod val="50000"/>
                    <a:lumOff val="50000"/>
                  </a:schemeClr>
                </a:solidFill>
                <a:latin typeface="Arial Narrow" pitchFamily="34" charset="0"/>
              </a:rPr>
              <a:t>FRAMEWORK PLAN</a:t>
            </a:r>
          </a:p>
          <a:p>
            <a:pPr>
              <a:buClr>
                <a:schemeClr val="bg1"/>
              </a:buClr>
              <a:buSzPct val="50000"/>
            </a:pPr>
            <a:r>
              <a:rPr lang="en-US" sz="2000" b="1" baseline="0" dirty="0" smtClean="0">
                <a:solidFill>
                  <a:schemeClr val="bg1"/>
                </a:solidFill>
                <a:latin typeface="Arial Narrow" pitchFamily="34" charset="0"/>
              </a:rPr>
              <a:t>INFILL HOUSING</a:t>
            </a:r>
          </a:p>
          <a:p>
            <a:pPr>
              <a:buClr>
                <a:schemeClr val="bg1"/>
              </a:buClr>
              <a:buSzPct val="50000"/>
            </a:pPr>
            <a:r>
              <a:rPr lang="en-US" sz="2000" b="1" i="1" baseline="0" dirty="0" smtClean="0">
                <a:solidFill>
                  <a:schemeClr val="bg1"/>
                </a:solidFill>
                <a:latin typeface="Arial Narrow" pitchFamily="34" charset="0"/>
              </a:rPr>
              <a:t>90 units (3 stories)</a:t>
            </a:r>
          </a:p>
        </p:txBody>
      </p:sp>
    </p:spTree>
    <p:extLst>
      <p:ext uri="{BB962C8B-B14F-4D97-AF65-F5344CB8AC3E}">
        <p14:creationId xmlns:p14="http://schemas.microsoft.com/office/powerpoint/2010/main" val="409899618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7526" y="1143000"/>
            <a:ext cx="5857869" cy="3623844"/>
          </a:xfrm>
          <a:prstGeom prst="rect">
            <a:avLst/>
          </a:prstGeom>
        </p:spPr>
      </p:pic>
      <p:sp>
        <p:nvSpPr>
          <p:cNvPr id="6" name="Text Box 2"/>
          <p:cNvSpPr txBox="1">
            <a:spLocks noChangeArrowheads="1"/>
          </p:cNvSpPr>
          <p:nvPr/>
        </p:nvSpPr>
        <p:spPr bwMode="auto">
          <a:xfrm>
            <a:off x="457200" y="1143000"/>
            <a:ext cx="2466976" cy="2308324"/>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MIXED USE +</a:t>
            </a:r>
          </a:p>
          <a:p>
            <a:pPr>
              <a:buFont typeface="Wingdings" pitchFamily="2" charset="2"/>
              <a:buNone/>
            </a:pPr>
            <a:r>
              <a:rPr lang="en-US" sz="2400" b="1" baseline="0" dirty="0" smtClean="0">
                <a:solidFill>
                  <a:schemeClr val="bg1"/>
                </a:solidFill>
                <a:latin typeface="Arial Narrow" pitchFamily="34" charset="0"/>
              </a:rPr>
              <a:t>R - MARKET+</a:t>
            </a:r>
          </a:p>
          <a:p>
            <a:pPr>
              <a:buClr>
                <a:schemeClr val="bg1"/>
              </a:buClr>
              <a:buSzPct val="50000"/>
              <a:buFont typeface="Arial" pitchFamily="34" charset="0"/>
              <a:buChar char="•"/>
            </a:pPr>
            <a:endParaRPr lang="en-US" sz="1600" baseline="0" dirty="0" smtClean="0">
              <a:solidFill>
                <a:schemeClr val="bg1"/>
              </a:solidFill>
              <a:latin typeface="Arial Narrow" pitchFamily="34" charset="0"/>
            </a:endParaRPr>
          </a:p>
          <a:p>
            <a:pPr>
              <a:buClr>
                <a:schemeClr val="bg1"/>
              </a:buClr>
              <a:buSzPct val="50000"/>
            </a:pPr>
            <a:r>
              <a:rPr lang="en-US" sz="2000" b="1" baseline="0" dirty="0" smtClean="0">
                <a:solidFill>
                  <a:schemeClr val="tx1">
                    <a:lumMod val="50000"/>
                    <a:lumOff val="50000"/>
                  </a:schemeClr>
                </a:solidFill>
                <a:latin typeface="Arial Narrow" pitchFamily="34" charset="0"/>
              </a:rPr>
              <a:t>FRAMEWORK PLAN</a:t>
            </a:r>
          </a:p>
          <a:p>
            <a:pPr>
              <a:buClr>
                <a:schemeClr val="bg1"/>
              </a:buClr>
              <a:buSzPct val="50000"/>
            </a:pPr>
            <a:r>
              <a:rPr lang="en-US" sz="2000" b="1" baseline="0" dirty="0" smtClean="0">
                <a:solidFill>
                  <a:schemeClr val="bg1">
                    <a:lumMod val="50000"/>
                  </a:schemeClr>
                </a:solidFill>
                <a:latin typeface="Arial Narrow" pitchFamily="34" charset="0"/>
              </a:rPr>
              <a:t>INFILL HOUSING</a:t>
            </a:r>
          </a:p>
          <a:p>
            <a:pPr marL="177800" indent="-177800">
              <a:buClr>
                <a:schemeClr val="bg1"/>
              </a:buClr>
              <a:buSzPct val="50000"/>
            </a:pPr>
            <a:r>
              <a:rPr lang="en-US" sz="2000" b="1" baseline="0" dirty="0" smtClean="0">
                <a:solidFill>
                  <a:schemeClr val="bg1"/>
                </a:solidFill>
                <a:latin typeface="Arial Narrow" pitchFamily="34" charset="0"/>
              </a:rPr>
              <a:t>TOWNHOMES</a:t>
            </a:r>
          </a:p>
          <a:p>
            <a:pPr marL="177800" indent="-177800">
              <a:buClr>
                <a:schemeClr val="bg1"/>
              </a:buClr>
              <a:buSzPct val="50000"/>
            </a:pPr>
            <a:r>
              <a:rPr lang="en-US" sz="2000" b="1" i="1" baseline="0" dirty="0" smtClean="0">
                <a:solidFill>
                  <a:schemeClr val="bg1"/>
                </a:solidFill>
                <a:latin typeface="Arial Narrow" pitchFamily="34" charset="0"/>
              </a:rPr>
              <a:t>80 units (2 stories)</a:t>
            </a:r>
            <a:endParaRPr lang="en-US" sz="2000" b="1" i="1" baseline="0" dirty="0">
              <a:solidFill>
                <a:schemeClr val="bg1"/>
              </a:solidFill>
              <a:latin typeface="Arial Narrow" pitchFamily="34" charset="0"/>
            </a:endParaRPr>
          </a:p>
        </p:txBody>
      </p:sp>
    </p:spTree>
    <p:extLst>
      <p:ext uri="{BB962C8B-B14F-4D97-AF65-F5344CB8AC3E}">
        <p14:creationId xmlns:p14="http://schemas.microsoft.com/office/powerpoint/2010/main" val="91226435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7526" y="1143000"/>
            <a:ext cx="5857868" cy="3623843"/>
          </a:xfrm>
          <a:prstGeom prst="rect">
            <a:avLst/>
          </a:prstGeom>
        </p:spPr>
      </p:pic>
      <p:sp>
        <p:nvSpPr>
          <p:cNvPr id="6" name="Text Box 2"/>
          <p:cNvSpPr txBox="1">
            <a:spLocks noChangeArrowheads="1"/>
          </p:cNvSpPr>
          <p:nvPr/>
        </p:nvSpPr>
        <p:spPr bwMode="auto">
          <a:xfrm>
            <a:off x="457200" y="1143000"/>
            <a:ext cx="2466976" cy="2616101"/>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MIXED USE +</a:t>
            </a:r>
          </a:p>
          <a:p>
            <a:pPr>
              <a:buFont typeface="Wingdings" pitchFamily="2" charset="2"/>
              <a:buNone/>
            </a:pPr>
            <a:r>
              <a:rPr lang="en-US" sz="2400" b="1" baseline="0" dirty="0" smtClean="0">
                <a:solidFill>
                  <a:schemeClr val="bg1"/>
                </a:solidFill>
                <a:latin typeface="Arial Narrow" pitchFamily="34" charset="0"/>
              </a:rPr>
              <a:t>R - MARKET+</a:t>
            </a:r>
          </a:p>
          <a:p>
            <a:pPr>
              <a:buClr>
                <a:schemeClr val="bg1"/>
              </a:buClr>
              <a:buSzPct val="50000"/>
              <a:buFont typeface="Arial" pitchFamily="34" charset="0"/>
              <a:buChar char="•"/>
            </a:pPr>
            <a:endParaRPr lang="en-US" sz="1600" baseline="0" dirty="0" smtClean="0">
              <a:solidFill>
                <a:schemeClr val="bg1"/>
              </a:solidFill>
              <a:latin typeface="Arial Narrow" pitchFamily="34" charset="0"/>
            </a:endParaRPr>
          </a:p>
          <a:p>
            <a:pPr>
              <a:buClr>
                <a:schemeClr val="bg1"/>
              </a:buClr>
              <a:buSzPct val="50000"/>
            </a:pPr>
            <a:r>
              <a:rPr lang="en-US" sz="2000" b="1" baseline="0" dirty="0" smtClean="0">
                <a:solidFill>
                  <a:schemeClr val="tx1">
                    <a:lumMod val="50000"/>
                    <a:lumOff val="50000"/>
                  </a:schemeClr>
                </a:solidFill>
                <a:latin typeface="Arial Narrow" pitchFamily="34" charset="0"/>
              </a:rPr>
              <a:t>FRAMEWORK PLAN</a:t>
            </a:r>
          </a:p>
          <a:p>
            <a:pPr>
              <a:buClr>
                <a:schemeClr val="bg1"/>
              </a:buClr>
              <a:buSzPct val="50000"/>
            </a:pPr>
            <a:r>
              <a:rPr lang="en-US" sz="2000" b="1" baseline="0" dirty="0" smtClean="0">
                <a:solidFill>
                  <a:schemeClr val="bg1">
                    <a:lumMod val="50000"/>
                  </a:schemeClr>
                </a:solidFill>
                <a:latin typeface="Arial Narrow" pitchFamily="34" charset="0"/>
              </a:rPr>
              <a:t>INFILL HOUSING</a:t>
            </a:r>
          </a:p>
          <a:p>
            <a:pPr marL="177800" indent="-177800">
              <a:buClr>
                <a:schemeClr val="bg1"/>
              </a:buClr>
              <a:buSzPct val="50000"/>
            </a:pPr>
            <a:r>
              <a:rPr lang="en-US" sz="2000" b="1" baseline="0" dirty="0" smtClean="0">
                <a:solidFill>
                  <a:schemeClr val="bg1">
                    <a:lumMod val="50000"/>
                  </a:schemeClr>
                </a:solidFill>
                <a:latin typeface="Arial Narrow" pitchFamily="34" charset="0"/>
              </a:rPr>
              <a:t>TOWNHOMES</a:t>
            </a:r>
          </a:p>
          <a:p>
            <a:pPr marL="177800" indent="-177800">
              <a:buClr>
                <a:schemeClr val="bg1"/>
              </a:buClr>
              <a:buSzPct val="50000"/>
            </a:pPr>
            <a:r>
              <a:rPr lang="en-US" sz="2000" b="1" baseline="0" dirty="0" smtClean="0">
                <a:solidFill>
                  <a:schemeClr val="bg1"/>
                </a:solidFill>
                <a:latin typeface="Arial Narrow" pitchFamily="34" charset="0"/>
              </a:rPr>
              <a:t>CONDOMINIUMS</a:t>
            </a:r>
          </a:p>
          <a:p>
            <a:pPr marL="177800" indent="-177800">
              <a:buClr>
                <a:schemeClr val="bg1"/>
              </a:buClr>
              <a:buSzPct val="50000"/>
            </a:pPr>
            <a:r>
              <a:rPr lang="en-US" sz="2000" b="1" i="1" baseline="0" dirty="0" smtClean="0">
                <a:solidFill>
                  <a:schemeClr val="bg1"/>
                </a:solidFill>
                <a:latin typeface="Arial Narrow" pitchFamily="34" charset="0"/>
              </a:rPr>
              <a:t>210 units (6 stories)</a:t>
            </a:r>
            <a:endParaRPr lang="en-US" sz="2000" b="1" i="1" baseline="0" dirty="0">
              <a:solidFill>
                <a:schemeClr val="bg1"/>
              </a:solidFill>
              <a:latin typeface="Arial Narrow" pitchFamily="34" charset="0"/>
            </a:endParaRPr>
          </a:p>
        </p:txBody>
      </p:sp>
    </p:spTree>
    <p:extLst>
      <p:ext uri="{BB962C8B-B14F-4D97-AF65-F5344CB8AC3E}">
        <p14:creationId xmlns:p14="http://schemas.microsoft.com/office/powerpoint/2010/main" val="305461819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7526" y="1143000"/>
            <a:ext cx="5857868" cy="3623844"/>
          </a:xfrm>
          <a:prstGeom prst="rect">
            <a:avLst/>
          </a:prstGeom>
        </p:spPr>
      </p:pic>
      <p:sp>
        <p:nvSpPr>
          <p:cNvPr id="6" name="Text Box 2"/>
          <p:cNvSpPr txBox="1">
            <a:spLocks noChangeArrowheads="1"/>
          </p:cNvSpPr>
          <p:nvPr/>
        </p:nvSpPr>
        <p:spPr bwMode="auto">
          <a:xfrm>
            <a:off x="457200" y="1143000"/>
            <a:ext cx="2466976" cy="3539430"/>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MIXED USE +</a:t>
            </a:r>
          </a:p>
          <a:p>
            <a:pPr>
              <a:buFont typeface="Wingdings" pitchFamily="2" charset="2"/>
              <a:buNone/>
            </a:pPr>
            <a:r>
              <a:rPr lang="en-US" sz="2400" b="1" baseline="0" dirty="0" smtClean="0">
                <a:solidFill>
                  <a:schemeClr val="bg1"/>
                </a:solidFill>
                <a:latin typeface="Arial Narrow" pitchFamily="34" charset="0"/>
              </a:rPr>
              <a:t>R - MARKET+</a:t>
            </a:r>
          </a:p>
          <a:p>
            <a:pPr>
              <a:buClr>
                <a:schemeClr val="bg1"/>
              </a:buClr>
              <a:buSzPct val="50000"/>
              <a:buFont typeface="Arial" pitchFamily="34" charset="0"/>
              <a:buChar char="•"/>
            </a:pPr>
            <a:endParaRPr lang="en-US" sz="1600" baseline="0" dirty="0" smtClean="0">
              <a:solidFill>
                <a:schemeClr val="bg1"/>
              </a:solidFill>
              <a:latin typeface="Arial Narrow" pitchFamily="34" charset="0"/>
            </a:endParaRPr>
          </a:p>
          <a:p>
            <a:pPr>
              <a:buClr>
                <a:schemeClr val="bg1"/>
              </a:buClr>
              <a:buSzPct val="50000"/>
            </a:pPr>
            <a:r>
              <a:rPr lang="en-US" sz="2000" b="1" baseline="0" dirty="0" smtClean="0">
                <a:solidFill>
                  <a:schemeClr val="tx1">
                    <a:lumMod val="50000"/>
                    <a:lumOff val="50000"/>
                  </a:schemeClr>
                </a:solidFill>
                <a:latin typeface="Arial Narrow" pitchFamily="34" charset="0"/>
              </a:rPr>
              <a:t>FRAMEWORK PLAN</a:t>
            </a:r>
          </a:p>
          <a:p>
            <a:pPr>
              <a:buClr>
                <a:schemeClr val="bg1"/>
              </a:buClr>
              <a:buSzPct val="50000"/>
            </a:pPr>
            <a:r>
              <a:rPr lang="en-US" sz="2000" b="1" baseline="0" dirty="0" smtClean="0">
                <a:solidFill>
                  <a:schemeClr val="tx1">
                    <a:lumMod val="50000"/>
                    <a:lumOff val="50000"/>
                  </a:schemeClr>
                </a:solidFill>
                <a:latin typeface="Arial Narrow" pitchFamily="34" charset="0"/>
              </a:rPr>
              <a:t>INFILL HOUSING</a:t>
            </a:r>
          </a:p>
          <a:p>
            <a:pPr marL="177800" indent="-177800">
              <a:buClr>
                <a:schemeClr val="bg1"/>
              </a:buClr>
              <a:buSzPct val="50000"/>
            </a:pPr>
            <a:r>
              <a:rPr lang="en-US" sz="2000" b="1" baseline="0" dirty="0" smtClean="0">
                <a:solidFill>
                  <a:schemeClr val="tx1">
                    <a:lumMod val="50000"/>
                    <a:lumOff val="50000"/>
                  </a:schemeClr>
                </a:solidFill>
                <a:latin typeface="Arial Narrow" pitchFamily="34" charset="0"/>
              </a:rPr>
              <a:t>TOWNHOMES</a:t>
            </a:r>
          </a:p>
          <a:p>
            <a:pPr marL="177800" indent="-177800">
              <a:buClr>
                <a:schemeClr val="bg1"/>
              </a:buClr>
              <a:buSzPct val="50000"/>
            </a:pPr>
            <a:r>
              <a:rPr lang="en-US" sz="2000" b="1" baseline="0" dirty="0" smtClean="0">
                <a:solidFill>
                  <a:schemeClr val="tx1">
                    <a:lumMod val="50000"/>
                    <a:lumOff val="50000"/>
                  </a:schemeClr>
                </a:solidFill>
                <a:latin typeface="Arial Narrow" pitchFamily="34" charset="0"/>
              </a:rPr>
              <a:t>CONDOMINIUMS</a:t>
            </a:r>
          </a:p>
          <a:p>
            <a:pPr>
              <a:buClr>
                <a:schemeClr val="bg1"/>
              </a:buClr>
              <a:buSzPct val="50000"/>
            </a:pPr>
            <a:r>
              <a:rPr lang="en-US" sz="2000" b="1" baseline="0" dirty="0" smtClean="0">
                <a:solidFill>
                  <a:schemeClr val="bg1"/>
                </a:solidFill>
                <a:latin typeface="Arial Narrow" pitchFamily="34" charset="0"/>
              </a:rPr>
              <a:t>APARTMENTS &amp; </a:t>
            </a:r>
          </a:p>
          <a:p>
            <a:pPr>
              <a:buClr>
                <a:schemeClr val="bg1"/>
              </a:buClr>
              <a:buSzPct val="50000"/>
            </a:pPr>
            <a:r>
              <a:rPr lang="en-US" sz="2000" b="1" baseline="0" dirty="0" smtClean="0">
                <a:solidFill>
                  <a:schemeClr val="bg1"/>
                </a:solidFill>
                <a:latin typeface="Arial Narrow" pitchFamily="34" charset="0"/>
              </a:rPr>
              <a:t>AFFORDABLE APT’s.</a:t>
            </a:r>
          </a:p>
          <a:p>
            <a:pPr>
              <a:buClr>
                <a:schemeClr val="bg1"/>
              </a:buClr>
              <a:buSzPct val="50000"/>
            </a:pPr>
            <a:r>
              <a:rPr lang="en-US" sz="2000" b="1" i="1" baseline="0" dirty="0" smtClean="0">
                <a:solidFill>
                  <a:schemeClr val="bg1"/>
                </a:solidFill>
                <a:latin typeface="Arial Narrow" pitchFamily="34" charset="0"/>
              </a:rPr>
              <a:t>670 units + 350 units</a:t>
            </a:r>
          </a:p>
          <a:p>
            <a:pPr>
              <a:buClr>
                <a:schemeClr val="bg1"/>
              </a:buClr>
              <a:buSzPct val="50000"/>
            </a:pPr>
            <a:r>
              <a:rPr lang="en-US" sz="2000" b="1" i="1" baseline="0" dirty="0" smtClean="0">
                <a:solidFill>
                  <a:schemeClr val="bg1"/>
                </a:solidFill>
                <a:latin typeface="Arial Narrow" pitchFamily="34" charset="0"/>
              </a:rPr>
              <a:t>(3-4 stories)</a:t>
            </a:r>
          </a:p>
        </p:txBody>
      </p:sp>
    </p:spTree>
    <p:extLst>
      <p:ext uri="{BB962C8B-B14F-4D97-AF65-F5344CB8AC3E}">
        <p14:creationId xmlns:p14="http://schemas.microsoft.com/office/powerpoint/2010/main" val="88290601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7526" y="1143000"/>
            <a:ext cx="5857868" cy="3623844"/>
          </a:xfrm>
          <a:prstGeom prst="rect">
            <a:avLst/>
          </a:prstGeom>
        </p:spPr>
      </p:pic>
      <p:sp>
        <p:nvSpPr>
          <p:cNvPr id="6" name="Text Box 2"/>
          <p:cNvSpPr txBox="1">
            <a:spLocks noChangeArrowheads="1"/>
          </p:cNvSpPr>
          <p:nvPr/>
        </p:nvSpPr>
        <p:spPr bwMode="auto">
          <a:xfrm>
            <a:off x="457200" y="1143000"/>
            <a:ext cx="2466976" cy="4154984"/>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MIXED USE +</a:t>
            </a:r>
          </a:p>
          <a:p>
            <a:pPr>
              <a:buFont typeface="Wingdings" pitchFamily="2" charset="2"/>
              <a:buNone/>
            </a:pPr>
            <a:r>
              <a:rPr lang="en-US" sz="2400" b="1" baseline="0" dirty="0" smtClean="0">
                <a:solidFill>
                  <a:schemeClr val="bg1"/>
                </a:solidFill>
                <a:latin typeface="Arial Narrow" pitchFamily="34" charset="0"/>
              </a:rPr>
              <a:t>R - MARKET+</a:t>
            </a:r>
          </a:p>
          <a:p>
            <a:pPr>
              <a:buClr>
                <a:schemeClr val="bg1"/>
              </a:buClr>
              <a:buSzPct val="50000"/>
              <a:buFont typeface="Arial" pitchFamily="34" charset="0"/>
              <a:buChar char="•"/>
            </a:pPr>
            <a:endParaRPr lang="en-US" sz="1600" baseline="0" dirty="0" smtClean="0">
              <a:solidFill>
                <a:schemeClr val="bg1"/>
              </a:solidFill>
              <a:latin typeface="Arial Narrow" pitchFamily="34" charset="0"/>
            </a:endParaRPr>
          </a:p>
          <a:p>
            <a:pPr>
              <a:buClr>
                <a:schemeClr val="bg1"/>
              </a:buClr>
              <a:buSzPct val="50000"/>
            </a:pPr>
            <a:r>
              <a:rPr lang="en-US" sz="2000" b="1" baseline="0" dirty="0" smtClean="0">
                <a:solidFill>
                  <a:schemeClr val="tx1">
                    <a:lumMod val="50000"/>
                    <a:lumOff val="50000"/>
                  </a:schemeClr>
                </a:solidFill>
                <a:latin typeface="Arial Narrow" pitchFamily="34" charset="0"/>
              </a:rPr>
              <a:t>FRAMEWORK PLAN</a:t>
            </a:r>
          </a:p>
          <a:p>
            <a:pPr>
              <a:buClr>
                <a:schemeClr val="bg1"/>
              </a:buClr>
              <a:buSzPct val="50000"/>
            </a:pPr>
            <a:r>
              <a:rPr lang="en-US" sz="2000" b="1" baseline="0" dirty="0" smtClean="0">
                <a:solidFill>
                  <a:schemeClr val="tx1">
                    <a:lumMod val="50000"/>
                    <a:lumOff val="50000"/>
                  </a:schemeClr>
                </a:solidFill>
                <a:latin typeface="Arial Narrow" pitchFamily="34" charset="0"/>
              </a:rPr>
              <a:t>INFILL HOUSING</a:t>
            </a:r>
          </a:p>
          <a:p>
            <a:pPr marL="177800" indent="-177800">
              <a:buClr>
                <a:schemeClr val="bg1"/>
              </a:buClr>
              <a:buSzPct val="50000"/>
            </a:pPr>
            <a:r>
              <a:rPr lang="en-US" sz="2000" b="1" baseline="0" dirty="0" smtClean="0">
                <a:solidFill>
                  <a:schemeClr val="tx1">
                    <a:lumMod val="50000"/>
                    <a:lumOff val="50000"/>
                  </a:schemeClr>
                </a:solidFill>
                <a:latin typeface="Arial Narrow" pitchFamily="34" charset="0"/>
              </a:rPr>
              <a:t>TOWNHOMES</a:t>
            </a:r>
          </a:p>
          <a:p>
            <a:pPr marL="177800" indent="-177800">
              <a:buClr>
                <a:schemeClr val="bg1"/>
              </a:buClr>
              <a:buSzPct val="50000"/>
            </a:pPr>
            <a:r>
              <a:rPr lang="en-US" sz="2000" b="1" baseline="0" dirty="0" smtClean="0">
                <a:solidFill>
                  <a:schemeClr val="tx1">
                    <a:lumMod val="50000"/>
                    <a:lumOff val="50000"/>
                  </a:schemeClr>
                </a:solidFill>
                <a:latin typeface="Arial Narrow" pitchFamily="34" charset="0"/>
              </a:rPr>
              <a:t>CONDOMINIUMS</a:t>
            </a:r>
          </a:p>
          <a:p>
            <a:pPr>
              <a:buClr>
                <a:schemeClr val="bg1"/>
              </a:buClr>
              <a:buSzPct val="50000"/>
            </a:pPr>
            <a:r>
              <a:rPr lang="en-US" sz="2000" b="1" baseline="0" dirty="0" smtClean="0">
                <a:solidFill>
                  <a:schemeClr val="tx1">
                    <a:lumMod val="50000"/>
                    <a:lumOff val="50000"/>
                  </a:schemeClr>
                </a:solidFill>
                <a:latin typeface="Arial Narrow" pitchFamily="34" charset="0"/>
              </a:rPr>
              <a:t>APARTMENTS &amp; </a:t>
            </a:r>
          </a:p>
          <a:p>
            <a:pPr>
              <a:buClr>
                <a:schemeClr val="bg1"/>
              </a:buClr>
              <a:buSzPct val="50000"/>
            </a:pPr>
            <a:r>
              <a:rPr lang="en-US" sz="2000" b="1" baseline="0" dirty="0" smtClean="0">
                <a:solidFill>
                  <a:schemeClr val="tx1">
                    <a:lumMod val="50000"/>
                    <a:lumOff val="50000"/>
                  </a:schemeClr>
                </a:solidFill>
                <a:latin typeface="Arial Narrow" pitchFamily="34" charset="0"/>
              </a:rPr>
              <a:t>AFFORDABLE APT’s.</a:t>
            </a:r>
          </a:p>
          <a:p>
            <a:pPr marL="177800" indent="-177800">
              <a:buClr>
                <a:schemeClr val="bg1"/>
              </a:buClr>
              <a:buSzPct val="50000"/>
            </a:pPr>
            <a:r>
              <a:rPr lang="en-US" sz="2000" b="1" baseline="0" dirty="0" smtClean="0">
                <a:solidFill>
                  <a:schemeClr val="bg1"/>
                </a:solidFill>
                <a:latin typeface="Arial Narrow" pitchFamily="34" charset="0"/>
              </a:rPr>
              <a:t>STUDENT HOUSING</a:t>
            </a:r>
          </a:p>
          <a:p>
            <a:pPr marL="177800" indent="-177800">
              <a:buClr>
                <a:schemeClr val="bg1"/>
              </a:buClr>
              <a:buSzPct val="50000"/>
            </a:pPr>
            <a:r>
              <a:rPr lang="en-US" sz="2000" b="1" i="1" baseline="0" dirty="0" smtClean="0">
                <a:solidFill>
                  <a:schemeClr val="bg1"/>
                </a:solidFill>
                <a:latin typeface="Arial Narrow" pitchFamily="34" charset="0"/>
              </a:rPr>
              <a:t>500 units (4-5 stories)</a:t>
            </a:r>
          </a:p>
          <a:p>
            <a:pPr>
              <a:buClr>
                <a:schemeClr val="bg1"/>
              </a:buClr>
              <a:buSzPct val="50000"/>
            </a:pPr>
            <a:endParaRPr lang="en-US" sz="2000" b="1" i="1" baseline="0" dirty="0" smtClean="0">
              <a:solidFill>
                <a:schemeClr val="bg1"/>
              </a:solidFill>
              <a:latin typeface="Arial Narrow" pitchFamily="34" charset="0"/>
            </a:endParaRPr>
          </a:p>
          <a:p>
            <a:pPr>
              <a:buClr>
                <a:schemeClr val="bg1"/>
              </a:buClr>
              <a:buSzPct val="50000"/>
            </a:pPr>
            <a:endParaRPr lang="en-US" sz="2000" b="1" i="1" baseline="0" dirty="0" smtClean="0">
              <a:solidFill>
                <a:schemeClr val="bg1"/>
              </a:solidFill>
              <a:latin typeface="Arial Narrow" pitchFamily="34" charset="0"/>
            </a:endParaRPr>
          </a:p>
        </p:txBody>
      </p:sp>
    </p:spTree>
    <p:extLst>
      <p:ext uri="{BB962C8B-B14F-4D97-AF65-F5344CB8AC3E}">
        <p14:creationId xmlns:p14="http://schemas.microsoft.com/office/powerpoint/2010/main" val="222140402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_0000_BI01_PVG_ContextAerial_BASE.jpg"/>
          <p:cNvPicPr>
            <a:picLocks noChangeAspect="1"/>
          </p:cNvPicPr>
          <p:nvPr/>
        </p:nvPicPr>
        <p:blipFill rotWithShape="1">
          <a:blip r:embed="rId2" cstate="screen">
            <a:extLst>
              <a:ext uri="{28A0092B-C50C-407E-A947-70E740481C1C}">
                <a14:useLocalDpi xmlns:a14="http://schemas.microsoft.com/office/drawing/2010/main"/>
              </a:ext>
            </a:extLst>
          </a:blip>
          <a:srcRect l="3184" r="3184"/>
          <a:stretch/>
        </p:blipFill>
        <p:spPr>
          <a:xfrm>
            <a:off x="3430589" y="1143000"/>
            <a:ext cx="5484812" cy="4686300"/>
          </a:xfrm>
          <a:prstGeom prst="rect">
            <a:avLst/>
          </a:prstGeom>
        </p:spPr>
      </p:pic>
      <p:sp>
        <p:nvSpPr>
          <p:cNvPr id="5" name="Text Box 2"/>
          <p:cNvSpPr txBox="1">
            <a:spLocks noChangeArrowheads="1"/>
          </p:cNvSpPr>
          <p:nvPr/>
        </p:nvSpPr>
        <p:spPr bwMode="auto">
          <a:xfrm>
            <a:off x="457199" y="1143000"/>
            <a:ext cx="2973389" cy="4154984"/>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BOUNDARIES</a:t>
            </a:r>
          </a:p>
          <a:p>
            <a:pPr>
              <a:buClr>
                <a:schemeClr val="bg1"/>
              </a:buClr>
              <a:buSzPct val="50000"/>
              <a:buFont typeface="Arial" pitchFamily="34" charset="0"/>
              <a:buChar char="•"/>
            </a:pPr>
            <a:endParaRPr lang="en-US" sz="1600" baseline="0" dirty="0" smtClean="0">
              <a:solidFill>
                <a:srgbClr val="FFFFFF"/>
              </a:solidFill>
              <a:latin typeface="Arial Narrow" pitchFamily="34" charset="0"/>
            </a:endParaRPr>
          </a:p>
          <a:p>
            <a:pPr>
              <a:buClr>
                <a:schemeClr val="bg1"/>
              </a:buClr>
              <a:buSzPct val="50000"/>
            </a:pPr>
            <a:r>
              <a:rPr lang="en-US" sz="2000" b="1" baseline="0" dirty="0" smtClean="0">
                <a:solidFill>
                  <a:schemeClr val="bg1">
                    <a:lumMod val="65000"/>
                  </a:schemeClr>
                </a:solidFill>
                <a:latin typeface="Arial Narrow" pitchFamily="34" charset="0"/>
              </a:rPr>
              <a:t>CONTEXT AREA</a:t>
            </a:r>
          </a:p>
          <a:p>
            <a:pPr>
              <a:buClr>
                <a:schemeClr val="bg1"/>
              </a:buClr>
              <a:buSzPct val="50000"/>
            </a:pPr>
            <a:r>
              <a:rPr lang="en-US" sz="2000" b="1" baseline="0" dirty="0" smtClean="0">
                <a:solidFill>
                  <a:srgbClr val="FFFFFF"/>
                </a:solidFill>
                <a:latin typeface="Arial Narrow" pitchFamily="34" charset="0"/>
              </a:rPr>
              <a:t>STUDY AREA</a:t>
            </a:r>
          </a:p>
          <a:p>
            <a:pPr marL="228600" indent="-114300">
              <a:buClr>
                <a:schemeClr val="bg1"/>
              </a:buClr>
              <a:buSzPct val="100000"/>
              <a:buFont typeface="Arial" pitchFamily="34" charset="0"/>
              <a:buChar char="•"/>
            </a:pPr>
            <a:r>
              <a:rPr lang="en-US" sz="1600" b="1" baseline="0" dirty="0" smtClean="0">
                <a:solidFill>
                  <a:srgbClr val="FFFFFF"/>
                </a:solidFill>
                <a:latin typeface="Arial Narrow" pitchFamily="34" charset="0"/>
              </a:rPr>
              <a:t>Olive Boulevard </a:t>
            </a:r>
            <a:r>
              <a:rPr lang="en-US" sz="1400" baseline="0" dirty="0" smtClean="0">
                <a:solidFill>
                  <a:srgbClr val="FFFFFF"/>
                </a:solidFill>
                <a:latin typeface="Arial Narrow" pitchFamily="34" charset="0"/>
              </a:rPr>
              <a:t>to the North</a:t>
            </a:r>
          </a:p>
          <a:p>
            <a:pPr marL="228600" indent="-114300">
              <a:buClr>
                <a:schemeClr val="bg1"/>
              </a:buClr>
              <a:buSzPct val="100000"/>
              <a:buFont typeface="Arial" pitchFamily="34" charset="0"/>
              <a:buChar char="•"/>
            </a:pPr>
            <a:r>
              <a:rPr lang="en-US" sz="1600" b="1" baseline="0" dirty="0" smtClean="0">
                <a:solidFill>
                  <a:srgbClr val="FFFFFF"/>
                </a:solidFill>
                <a:latin typeface="Arial Narrow" pitchFamily="34" charset="0"/>
              </a:rPr>
              <a:t>Delmar Boulevard </a:t>
            </a:r>
            <a:r>
              <a:rPr lang="en-US" sz="1400" baseline="0" dirty="0" smtClean="0">
                <a:solidFill>
                  <a:srgbClr val="FFFFFF"/>
                </a:solidFill>
                <a:latin typeface="Arial Narrow" pitchFamily="34" charset="0"/>
              </a:rPr>
              <a:t>to the South</a:t>
            </a:r>
          </a:p>
          <a:p>
            <a:pPr marL="228600" indent="-114300">
              <a:buClr>
                <a:schemeClr val="bg1"/>
              </a:buClr>
              <a:buSzPct val="100000"/>
              <a:buFont typeface="Arial" pitchFamily="34" charset="0"/>
              <a:buChar char="•"/>
            </a:pPr>
            <a:r>
              <a:rPr lang="en-US" sz="1600" b="1" baseline="0" dirty="0" smtClean="0">
                <a:solidFill>
                  <a:srgbClr val="FFFFFF"/>
                </a:solidFill>
                <a:latin typeface="Arial Narrow" pitchFamily="34" charset="0"/>
              </a:rPr>
              <a:t>Hodiamont Avenue </a:t>
            </a:r>
            <a:r>
              <a:rPr lang="en-US" sz="1400" baseline="0" dirty="0" smtClean="0">
                <a:solidFill>
                  <a:srgbClr val="FFFFFF"/>
                </a:solidFill>
                <a:latin typeface="Arial Narrow" pitchFamily="34" charset="0"/>
              </a:rPr>
              <a:t>to the East</a:t>
            </a:r>
          </a:p>
          <a:p>
            <a:pPr marL="228600" indent="-114300">
              <a:buClr>
                <a:schemeClr val="bg1"/>
              </a:buClr>
              <a:buSzPct val="100000"/>
              <a:buFont typeface="Arial" pitchFamily="34" charset="0"/>
              <a:buChar char="•"/>
            </a:pPr>
            <a:r>
              <a:rPr lang="en-US" sz="1600" b="1" baseline="0" dirty="0" smtClean="0">
                <a:solidFill>
                  <a:srgbClr val="FFFFFF"/>
                </a:solidFill>
                <a:latin typeface="Arial Narrow" pitchFamily="34" charset="0"/>
              </a:rPr>
              <a:t>Kingsland Avenue </a:t>
            </a:r>
            <a:r>
              <a:rPr lang="en-US" sz="1400" baseline="0" dirty="0" smtClean="0">
                <a:solidFill>
                  <a:srgbClr val="FFFFFF"/>
                </a:solidFill>
                <a:latin typeface="Arial Narrow" pitchFamily="34" charset="0"/>
              </a:rPr>
              <a:t>to the West</a:t>
            </a:r>
          </a:p>
          <a:p>
            <a:pPr marL="114300">
              <a:buClr>
                <a:schemeClr val="bg1"/>
              </a:buClr>
              <a:buSzPct val="100000"/>
            </a:pPr>
            <a:endParaRPr lang="en-US" sz="1600" b="1" i="1" baseline="0" dirty="0" smtClean="0">
              <a:solidFill>
                <a:srgbClr val="FFFFFF"/>
              </a:solidFill>
              <a:latin typeface="Arial Narrow" pitchFamily="34" charset="0"/>
            </a:endParaRPr>
          </a:p>
          <a:p>
            <a:pPr>
              <a:buClr>
                <a:schemeClr val="bg1"/>
              </a:buClr>
              <a:buSzPct val="100000"/>
            </a:pPr>
            <a:r>
              <a:rPr lang="en-US" sz="2000" b="1" i="1" baseline="0" dirty="0" smtClean="0">
                <a:solidFill>
                  <a:srgbClr val="FFFFFF"/>
                </a:solidFill>
                <a:latin typeface="Arial Narrow" pitchFamily="34" charset="0"/>
              </a:rPr>
              <a:t>DETAIL PLANNING AREA</a:t>
            </a:r>
          </a:p>
          <a:p>
            <a:pPr marL="228600" indent="-114300">
              <a:buClr>
                <a:schemeClr val="bg1"/>
              </a:buClr>
              <a:buSzPct val="100000"/>
              <a:buFont typeface="Arial" pitchFamily="34" charset="0"/>
              <a:buChar char="•"/>
            </a:pPr>
            <a:r>
              <a:rPr lang="en-US" sz="1600" b="1" baseline="0" dirty="0">
                <a:solidFill>
                  <a:srgbClr val="FFFFFF"/>
                </a:solidFill>
                <a:latin typeface="Arial Narrow" pitchFamily="34" charset="0"/>
              </a:rPr>
              <a:t>Olive Boulevard </a:t>
            </a:r>
            <a:r>
              <a:rPr lang="en-US" sz="1600" baseline="0" dirty="0">
                <a:solidFill>
                  <a:srgbClr val="FFFFFF"/>
                </a:solidFill>
                <a:latin typeface="Arial Narrow" pitchFamily="34" charset="0"/>
              </a:rPr>
              <a:t>to the North</a:t>
            </a:r>
          </a:p>
          <a:p>
            <a:pPr marL="228600" indent="-114300">
              <a:buClr>
                <a:schemeClr val="bg1"/>
              </a:buClr>
              <a:buSzPct val="100000"/>
              <a:buFont typeface="Arial" pitchFamily="34" charset="0"/>
              <a:buChar char="•"/>
            </a:pPr>
            <a:r>
              <a:rPr lang="en-US" sz="1600" b="1" baseline="0" dirty="0">
                <a:solidFill>
                  <a:srgbClr val="FFFFFF"/>
                </a:solidFill>
                <a:latin typeface="Arial Narrow" pitchFamily="34" charset="0"/>
              </a:rPr>
              <a:t>Delmar Boulevard </a:t>
            </a:r>
            <a:r>
              <a:rPr lang="en-US" sz="1600" baseline="0" dirty="0">
                <a:solidFill>
                  <a:srgbClr val="FFFFFF"/>
                </a:solidFill>
                <a:latin typeface="Arial Narrow" pitchFamily="34" charset="0"/>
              </a:rPr>
              <a:t>to the South</a:t>
            </a:r>
          </a:p>
          <a:p>
            <a:pPr marL="228600" indent="-114300">
              <a:buClr>
                <a:schemeClr val="bg1"/>
              </a:buClr>
              <a:buSzPct val="100000"/>
              <a:buFont typeface="Arial" pitchFamily="34" charset="0"/>
              <a:buChar char="•"/>
            </a:pPr>
            <a:r>
              <a:rPr lang="en-US" sz="1600" b="1" baseline="0" dirty="0" smtClean="0">
                <a:solidFill>
                  <a:srgbClr val="FFFFFF"/>
                </a:solidFill>
                <a:latin typeface="Arial Narrow" pitchFamily="34" charset="0"/>
              </a:rPr>
              <a:t>N. </a:t>
            </a:r>
            <a:r>
              <a:rPr lang="en-US" sz="1600" b="1" baseline="0" dirty="0" err="1" smtClean="0">
                <a:solidFill>
                  <a:srgbClr val="FFFFFF"/>
                </a:solidFill>
                <a:latin typeface="Arial Narrow" pitchFamily="34" charset="0"/>
              </a:rPr>
              <a:t>Skinker</a:t>
            </a:r>
            <a:r>
              <a:rPr lang="en-US" sz="1600" b="1" baseline="0" dirty="0" smtClean="0">
                <a:solidFill>
                  <a:srgbClr val="FFFFFF"/>
                </a:solidFill>
                <a:latin typeface="Arial Narrow" pitchFamily="34" charset="0"/>
              </a:rPr>
              <a:t> Boulevard </a:t>
            </a:r>
            <a:r>
              <a:rPr lang="en-US" sz="1600" baseline="0" dirty="0" smtClean="0">
                <a:solidFill>
                  <a:srgbClr val="FFFFFF"/>
                </a:solidFill>
                <a:latin typeface="Arial Narrow" pitchFamily="34" charset="0"/>
              </a:rPr>
              <a:t>to </a:t>
            </a:r>
            <a:r>
              <a:rPr lang="en-US" sz="1600" baseline="0" dirty="0">
                <a:solidFill>
                  <a:srgbClr val="FFFFFF"/>
                </a:solidFill>
                <a:latin typeface="Arial Narrow" pitchFamily="34" charset="0"/>
              </a:rPr>
              <a:t>the East</a:t>
            </a:r>
          </a:p>
          <a:p>
            <a:pPr marL="228600" indent="-114300">
              <a:buClr>
                <a:schemeClr val="bg1"/>
              </a:buClr>
              <a:buSzPct val="100000"/>
              <a:buFont typeface="Arial" pitchFamily="34" charset="0"/>
              <a:buChar char="•"/>
            </a:pPr>
            <a:r>
              <a:rPr lang="en-US" sz="1600" b="1" baseline="0" dirty="0">
                <a:solidFill>
                  <a:srgbClr val="FFFFFF"/>
                </a:solidFill>
                <a:latin typeface="Arial Narrow" pitchFamily="34" charset="0"/>
              </a:rPr>
              <a:t>Kingsland Avenue </a:t>
            </a:r>
            <a:r>
              <a:rPr lang="en-US" sz="1600" baseline="0" dirty="0">
                <a:solidFill>
                  <a:srgbClr val="FFFFFF"/>
                </a:solidFill>
                <a:latin typeface="Arial Narrow" pitchFamily="34" charset="0"/>
              </a:rPr>
              <a:t>to the West</a:t>
            </a:r>
          </a:p>
          <a:p>
            <a:pPr>
              <a:buClr>
                <a:schemeClr val="bg1"/>
              </a:buClr>
              <a:buSzPct val="100000"/>
            </a:pPr>
            <a:endParaRPr lang="en-US" sz="2000" b="1" i="1" baseline="0" dirty="0" smtClean="0">
              <a:solidFill>
                <a:srgbClr val="FFFFFF"/>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7527" y="1143000"/>
            <a:ext cx="5857866" cy="3623843"/>
          </a:xfrm>
          <a:prstGeom prst="rect">
            <a:avLst/>
          </a:prstGeom>
        </p:spPr>
      </p:pic>
      <p:sp>
        <p:nvSpPr>
          <p:cNvPr id="6" name="Text Box 2"/>
          <p:cNvSpPr txBox="1">
            <a:spLocks noChangeArrowheads="1"/>
          </p:cNvSpPr>
          <p:nvPr/>
        </p:nvSpPr>
        <p:spPr bwMode="auto">
          <a:xfrm>
            <a:off x="457200" y="1143000"/>
            <a:ext cx="2603500" cy="6001643"/>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MIXED USE +</a:t>
            </a:r>
          </a:p>
          <a:p>
            <a:pPr>
              <a:buFont typeface="Wingdings" pitchFamily="2" charset="2"/>
              <a:buNone/>
            </a:pPr>
            <a:r>
              <a:rPr lang="en-US" sz="2400" b="1" baseline="0" dirty="0" smtClean="0">
                <a:solidFill>
                  <a:schemeClr val="bg1"/>
                </a:solidFill>
                <a:latin typeface="Arial Narrow" pitchFamily="34" charset="0"/>
              </a:rPr>
              <a:t>R - MARKET+</a:t>
            </a:r>
          </a:p>
          <a:p>
            <a:pPr>
              <a:buClr>
                <a:schemeClr val="bg1"/>
              </a:buClr>
              <a:buSzPct val="50000"/>
              <a:buFont typeface="Arial" pitchFamily="34" charset="0"/>
              <a:buChar char="•"/>
            </a:pPr>
            <a:endParaRPr lang="en-US" sz="1600" baseline="0" dirty="0" smtClean="0">
              <a:solidFill>
                <a:schemeClr val="bg1"/>
              </a:solidFill>
              <a:latin typeface="Arial Narrow" pitchFamily="34" charset="0"/>
            </a:endParaRPr>
          </a:p>
          <a:p>
            <a:pPr>
              <a:buClr>
                <a:schemeClr val="bg1"/>
              </a:buClr>
              <a:buSzPct val="50000"/>
            </a:pPr>
            <a:r>
              <a:rPr lang="en-US" sz="2000" b="1" baseline="0" dirty="0" smtClean="0">
                <a:solidFill>
                  <a:schemeClr val="tx1">
                    <a:lumMod val="50000"/>
                    <a:lumOff val="50000"/>
                  </a:schemeClr>
                </a:solidFill>
                <a:latin typeface="Arial Narrow" pitchFamily="34" charset="0"/>
              </a:rPr>
              <a:t>FRAMEWORK PLAN</a:t>
            </a:r>
          </a:p>
          <a:p>
            <a:pPr>
              <a:buClr>
                <a:schemeClr val="bg1"/>
              </a:buClr>
              <a:buSzPct val="50000"/>
            </a:pPr>
            <a:r>
              <a:rPr lang="en-US" sz="2000" b="1" baseline="0" dirty="0" smtClean="0">
                <a:solidFill>
                  <a:schemeClr val="bg1">
                    <a:lumMod val="50000"/>
                  </a:schemeClr>
                </a:solidFill>
                <a:latin typeface="Arial Narrow" pitchFamily="34" charset="0"/>
              </a:rPr>
              <a:t>INFILL </a:t>
            </a:r>
            <a:r>
              <a:rPr lang="en-US" sz="2000" b="1" baseline="0" dirty="0">
                <a:solidFill>
                  <a:schemeClr val="bg1">
                    <a:lumMod val="50000"/>
                  </a:schemeClr>
                </a:solidFill>
                <a:latin typeface="Arial Narrow" pitchFamily="34" charset="0"/>
              </a:rPr>
              <a:t>HOUSING</a:t>
            </a:r>
          </a:p>
          <a:p>
            <a:pPr marL="177800" indent="-177800">
              <a:buClr>
                <a:schemeClr val="bg1"/>
              </a:buClr>
              <a:buSzPct val="50000"/>
            </a:pPr>
            <a:r>
              <a:rPr lang="en-US" sz="2000" b="1" baseline="0" dirty="0" smtClean="0">
                <a:solidFill>
                  <a:schemeClr val="bg1">
                    <a:lumMod val="50000"/>
                  </a:schemeClr>
                </a:solidFill>
                <a:latin typeface="Arial Narrow" pitchFamily="34" charset="0"/>
              </a:rPr>
              <a:t>TOWNHOMES</a:t>
            </a:r>
          </a:p>
          <a:p>
            <a:pPr marL="177800" indent="-177800">
              <a:buClr>
                <a:schemeClr val="bg1"/>
              </a:buClr>
              <a:buSzPct val="50000"/>
            </a:pPr>
            <a:r>
              <a:rPr lang="en-US" sz="2000" b="1" baseline="0" dirty="0" smtClean="0">
                <a:solidFill>
                  <a:schemeClr val="bg1">
                    <a:lumMod val="50000"/>
                  </a:schemeClr>
                </a:solidFill>
                <a:latin typeface="Arial Narrow" pitchFamily="34" charset="0"/>
              </a:rPr>
              <a:t>CONDOMINIUMS</a:t>
            </a:r>
          </a:p>
          <a:p>
            <a:pPr marL="177800" indent="-177800">
              <a:buClr>
                <a:schemeClr val="bg1"/>
              </a:buClr>
              <a:buSzPct val="50000"/>
            </a:pPr>
            <a:r>
              <a:rPr lang="en-US" sz="2000" b="1" baseline="0" dirty="0" smtClean="0">
                <a:solidFill>
                  <a:schemeClr val="bg1">
                    <a:lumMod val="50000"/>
                  </a:schemeClr>
                </a:solidFill>
                <a:latin typeface="Arial Narrow" pitchFamily="34" charset="0"/>
              </a:rPr>
              <a:t>APARTMENTS &amp;</a:t>
            </a:r>
          </a:p>
          <a:p>
            <a:pPr marL="177800" indent="-177800">
              <a:buClr>
                <a:schemeClr val="bg1"/>
              </a:buClr>
              <a:buSzPct val="50000"/>
            </a:pPr>
            <a:r>
              <a:rPr lang="en-US" sz="2000" b="1" baseline="0" dirty="0" smtClean="0">
                <a:solidFill>
                  <a:schemeClr val="bg1">
                    <a:lumMod val="50000"/>
                  </a:schemeClr>
                </a:solidFill>
                <a:latin typeface="Arial Narrow" pitchFamily="34" charset="0"/>
              </a:rPr>
              <a:t>AFFORDABLE APT’S.</a:t>
            </a:r>
            <a:endParaRPr lang="en-US" sz="2000" b="1" baseline="0" dirty="0">
              <a:solidFill>
                <a:schemeClr val="bg1">
                  <a:lumMod val="50000"/>
                </a:schemeClr>
              </a:solidFill>
              <a:latin typeface="Arial Narrow" pitchFamily="34" charset="0"/>
            </a:endParaRPr>
          </a:p>
          <a:p>
            <a:pPr marL="177800" indent="-177800">
              <a:buClr>
                <a:schemeClr val="bg1"/>
              </a:buClr>
              <a:buSzPct val="50000"/>
            </a:pPr>
            <a:r>
              <a:rPr lang="en-US" sz="2000" b="1" baseline="0" dirty="0" smtClean="0">
                <a:solidFill>
                  <a:schemeClr val="bg1">
                    <a:lumMod val="50000"/>
                  </a:schemeClr>
                </a:solidFill>
                <a:latin typeface="Arial Narrow" pitchFamily="34" charset="0"/>
              </a:rPr>
              <a:t>STUDENT HOUSING</a:t>
            </a:r>
            <a:endParaRPr lang="en-US" sz="2000" b="1" baseline="0" dirty="0">
              <a:solidFill>
                <a:schemeClr val="bg1">
                  <a:lumMod val="50000"/>
                </a:schemeClr>
              </a:solidFill>
              <a:latin typeface="Arial Narrow" pitchFamily="34" charset="0"/>
            </a:endParaRPr>
          </a:p>
          <a:p>
            <a:pPr>
              <a:buClr>
                <a:schemeClr val="bg1"/>
              </a:buClr>
              <a:buSzPct val="50000"/>
            </a:pPr>
            <a:r>
              <a:rPr lang="en-US" sz="2000" b="1" baseline="0" dirty="0" smtClean="0">
                <a:solidFill>
                  <a:schemeClr val="bg1"/>
                </a:solidFill>
                <a:latin typeface="Arial Narrow" pitchFamily="34" charset="0"/>
              </a:rPr>
              <a:t>MIXED USE </a:t>
            </a:r>
          </a:p>
          <a:p>
            <a:pPr>
              <a:buClr>
                <a:schemeClr val="bg1"/>
              </a:buClr>
              <a:buSzPct val="50000"/>
            </a:pPr>
            <a:r>
              <a:rPr lang="en-US" sz="2000" b="1" i="1" baseline="0" dirty="0" smtClean="0">
                <a:solidFill>
                  <a:schemeClr val="bg1"/>
                </a:solidFill>
                <a:latin typeface="Arial Narrow" pitchFamily="34" charset="0"/>
              </a:rPr>
              <a:t>From 0.25 - 0.5M sq. ft.</a:t>
            </a:r>
          </a:p>
          <a:p>
            <a:pPr>
              <a:buClr>
                <a:schemeClr val="bg1"/>
              </a:buClr>
              <a:buSzPct val="50000"/>
            </a:pPr>
            <a:r>
              <a:rPr lang="en-US" sz="2000" b="1" i="1" baseline="0" dirty="0" smtClean="0">
                <a:solidFill>
                  <a:schemeClr val="bg1"/>
                </a:solidFill>
                <a:latin typeface="Arial Narrow" pitchFamily="34" charset="0"/>
              </a:rPr>
              <a:t>(3-6 stories)</a:t>
            </a:r>
          </a:p>
          <a:p>
            <a:pPr>
              <a:buClr>
                <a:schemeClr val="bg1"/>
              </a:buClr>
              <a:buSzPct val="50000"/>
            </a:pPr>
            <a:r>
              <a:rPr lang="en-US" sz="2000" b="1" baseline="0" dirty="0" smtClean="0">
                <a:solidFill>
                  <a:schemeClr val="bg1"/>
                </a:solidFill>
                <a:latin typeface="Arial Narrow" pitchFamily="34" charset="0"/>
              </a:rPr>
              <a:t>RETAIL On Olive:</a:t>
            </a:r>
          </a:p>
          <a:p>
            <a:pPr>
              <a:buClr>
                <a:schemeClr val="bg1"/>
              </a:buClr>
              <a:buSzPct val="50000"/>
            </a:pPr>
            <a:r>
              <a:rPr lang="en-US" sz="2000" b="1" i="1" baseline="0" dirty="0" smtClean="0">
                <a:solidFill>
                  <a:schemeClr val="bg1"/>
                </a:solidFill>
                <a:latin typeface="Arial Narrow" pitchFamily="34" charset="0"/>
              </a:rPr>
              <a:t>10,000 sq. ft</a:t>
            </a:r>
          </a:p>
          <a:p>
            <a:pPr>
              <a:buClr>
                <a:schemeClr val="bg1"/>
              </a:buClr>
              <a:buSzPct val="50000"/>
            </a:pPr>
            <a:r>
              <a:rPr lang="en-US" sz="2000" b="1" baseline="0" dirty="0" smtClean="0">
                <a:solidFill>
                  <a:schemeClr val="bg1"/>
                </a:solidFill>
                <a:latin typeface="Arial Narrow" pitchFamily="34" charset="0"/>
              </a:rPr>
              <a:t>RETAIL On Delmar:</a:t>
            </a:r>
          </a:p>
          <a:p>
            <a:pPr>
              <a:buClr>
                <a:schemeClr val="bg1"/>
              </a:buClr>
              <a:buSzPct val="50000"/>
            </a:pPr>
            <a:r>
              <a:rPr lang="en-US" sz="2000" b="1" i="1" baseline="0" dirty="0" smtClean="0">
                <a:solidFill>
                  <a:schemeClr val="bg1"/>
                </a:solidFill>
                <a:latin typeface="Arial Narrow" pitchFamily="34" charset="0"/>
              </a:rPr>
              <a:t>30,000 </a:t>
            </a:r>
            <a:r>
              <a:rPr lang="en-US" sz="2000" b="1" i="1" baseline="0" dirty="0">
                <a:solidFill>
                  <a:schemeClr val="bg1"/>
                </a:solidFill>
                <a:latin typeface="Arial Narrow" pitchFamily="34" charset="0"/>
              </a:rPr>
              <a:t>sq. </a:t>
            </a:r>
            <a:r>
              <a:rPr lang="en-US" sz="2000" b="1" i="1" baseline="0" dirty="0" smtClean="0">
                <a:solidFill>
                  <a:schemeClr val="bg1"/>
                </a:solidFill>
                <a:latin typeface="Arial Narrow" pitchFamily="34" charset="0"/>
              </a:rPr>
              <a:t>ft grocery </a:t>
            </a:r>
            <a:r>
              <a:rPr lang="en-US" sz="2000" b="1" i="1" baseline="0" dirty="0">
                <a:solidFill>
                  <a:schemeClr val="bg1"/>
                </a:solidFill>
                <a:latin typeface="Arial Narrow" pitchFamily="34" charset="0"/>
              </a:rPr>
              <a:t>&amp; 1,200 </a:t>
            </a:r>
            <a:r>
              <a:rPr lang="en-US" sz="2000" b="1" i="1" baseline="0" dirty="0" smtClean="0">
                <a:solidFill>
                  <a:schemeClr val="bg1"/>
                </a:solidFill>
                <a:latin typeface="Arial Narrow" pitchFamily="34" charset="0"/>
              </a:rPr>
              <a:t>linear ft. of stores</a:t>
            </a:r>
            <a:endParaRPr lang="en-US" sz="2000" b="1" i="1" baseline="0" dirty="0">
              <a:solidFill>
                <a:schemeClr val="bg1"/>
              </a:solidFill>
              <a:latin typeface="Arial Narrow" pitchFamily="34" charset="0"/>
            </a:endParaRPr>
          </a:p>
          <a:p>
            <a:pPr>
              <a:buClr>
                <a:schemeClr val="bg1"/>
              </a:buClr>
              <a:buSzPct val="50000"/>
            </a:pPr>
            <a:endParaRPr lang="en-US" sz="2000" b="1" i="1" baseline="0" dirty="0">
              <a:solidFill>
                <a:schemeClr val="bg1"/>
              </a:solidFill>
              <a:latin typeface="Arial Narrow" pitchFamily="34" charset="0"/>
            </a:endParaRPr>
          </a:p>
        </p:txBody>
      </p:sp>
    </p:spTree>
    <p:extLst>
      <p:ext uri="{BB962C8B-B14F-4D97-AF65-F5344CB8AC3E}">
        <p14:creationId xmlns:p14="http://schemas.microsoft.com/office/powerpoint/2010/main" val="81096954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7527" y="1143000"/>
            <a:ext cx="5857866" cy="3623842"/>
          </a:xfrm>
          <a:prstGeom prst="rect">
            <a:avLst/>
          </a:prstGeom>
        </p:spPr>
      </p:pic>
      <p:sp>
        <p:nvSpPr>
          <p:cNvPr id="6" name="Text Box 2"/>
          <p:cNvSpPr txBox="1">
            <a:spLocks noChangeArrowheads="1"/>
          </p:cNvSpPr>
          <p:nvPr/>
        </p:nvSpPr>
        <p:spPr bwMode="auto">
          <a:xfrm>
            <a:off x="457200" y="1143000"/>
            <a:ext cx="2603500" cy="3847207"/>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MIXED USE +</a:t>
            </a:r>
          </a:p>
          <a:p>
            <a:pPr>
              <a:buFont typeface="Wingdings" pitchFamily="2" charset="2"/>
              <a:buNone/>
            </a:pPr>
            <a:r>
              <a:rPr lang="en-US" sz="2400" b="1" baseline="0" dirty="0" smtClean="0">
                <a:solidFill>
                  <a:schemeClr val="bg1"/>
                </a:solidFill>
                <a:latin typeface="Arial Narrow" pitchFamily="34" charset="0"/>
              </a:rPr>
              <a:t>R - MARKET+</a:t>
            </a:r>
          </a:p>
          <a:p>
            <a:pPr>
              <a:buClr>
                <a:schemeClr val="bg1"/>
              </a:buClr>
              <a:buSzPct val="50000"/>
              <a:buFont typeface="Arial" pitchFamily="34" charset="0"/>
              <a:buChar char="•"/>
            </a:pPr>
            <a:endParaRPr lang="en-US" sz="1600" baseline="0" dirty="0" smtClean="0">
              <a:solidFill>
                <a:schemeClr val="bg1"/>
              </a:solidFill>
              <a:latin typeface="Arial Narrow" pitchFamily="34" charset="0"/>
            </a:endParaRPr>
          </a:p>
          <a:p>
            <a:pPr>
              <a:buClr>
                <a:schemeClr val="bg1"/>
              </a:buClr>
              <a:buSzPct val="50000"/>
            </a:pPr>
            <a:r>
              <a:rPr lang="en-US" sz="2000" b="1" baseline="0" dirty="0" smtClean="0">
                <a:solidFill>
                  <a:schemeClr val="tx1">
                    <a:lumMod val="50000"/>
                    <a:lumOff val="50000"/>
                  </a:schemeClr>
                </a:solidFill>
                <a:latin typeface="Arial Narrow" pitchFamily="34" charset="0"/>
              </a:rPr>
              <a:t>FRAMEWORK PLAN</a:t>
            </a:r>
          </a:p>
          <a:p>
            <a:pPr>
              <a:buClr>
                <a:schemeClr val="bg1"/>
              </a:buClr>
              <a:buSzPct val="50000"/>
            </a:pPr>
            <a:r>
              <a:rPr lang="en-US" sz="2000" b="1" baseline="0" dirty="0" smtClean="0">
                <a:solidFill>
                  <a:schemeClr val="bg1">
                    <a:lumMod val="50000"/>
                  </a:schemeClr>
                </a:solidFill>
                <a:latin typeface="Arial Narrow" pitchFamily="34" charset="0"/>
              </a:rPr>
              <a:t>INFILL </a:t>
            </a:r>
            <a:r>
              <a:rPr lang="en-US" sz="2000" b="1" baseline="0" dirty="0">
                <a:solidFill>
                  <a:schemeClr val="bg1">
                    <a:lumMod val="50000"/>
                  </a:schemeClr>
                </a:solidFill>
                <a:latin typeface="Arial Narrow" pitchFamily="34" charset="0"/>
              </a:rPr>
              <a:t>HOUSING</a:t>
            </a:r>
          </a:p>
          <a:p>
            <a:pPr marL="177800" indent="-177800">
              <a:buClr>
                <a:schemeClr val="bg1"/>
              </a:buClr>
              <a:buSzPct val="50000"/>
            </a:pPr>
            <a:r>
              <a:rPr lang="en-US" sz="2000" b="1" baseline="0" dirty="0" smtClean="0">
                <a:solidFill>
                  <a:schemeClr val="bg1">
                    <a:lumMod val="50000"/>
                  </a:schemeClr>
                </a:solidFill>
                <a:latin typeface="Arial Narrow" pitchFamily="34" charset="0"/>
              </a:rPr>
              <a:t>TOWNHOMES</a:t>
            </a:r>
          </a:p>
          <a:p>
            <a:pPr marL="177800" indent="-177800">
              <a:buClr>
                <a:schemeClr val="bg1"/>
              </a:buClr>
              <a:buSzPct val="50000"/>
            </a:pPr>
            <a:r>
              <a:rPr lang="en-US" sz="2000" b="1" baseline="0" dirty="0" smtClean="0">
                <a:solidFill>
                  <a:schemeClr val="bg1">
                    <a:lumMod val="50000"/>
                  </a:schemeClr>
                </a:solidFill>
                <a:latin typeface="Arial Narrow" pitchFamily="34" charset="0"/>
              </a:rPr>
              <a:t>CONDOMINIUMS</a:t>
            </a:r>
          </a:p>
          <a:p>
            <a:pPr marL="177800" indent="-177800">
              <a:buClr>
                <a:schemeClr val="bg1"/>
              </a:buClr>
              <a:buSzPct val="50000"/>
            </a:pPr>
            <a:r>
              <a:rPr lang="en-US" sz="2000" b="1" baseline="0" dirty="0" smtClean="0">
                <a:solidFill>
                  <a:schemeClr val="bg1">
                    <a:lumMod val="50000"/>
                  </a:schemeClr>
                </a:solidFill>
                <a:latin typeface="Arial Narrow" pitchFamily="34" charset="0"/>
              </a:rPr>
              <a:t>APARTMENTS &amp;</a:t>
            </a:r>
          </a:p>
          <a:p>
            <a:pPr marL="177800" indent="-177800">
              <a:buClr>
                <a:schemeClr val="bg1"/>
              </a:buClr>
              <a:buSzPct val="50000"/>
            </a:pPr>
            <a:r>
              <a:rPr lang="en-US" sz="2000" b="1" baseline="0" dirty="0" smtClean="0">
                <a:solidFill>
                  <a:schemeClr val="bg1">
                    <a:lumMod val="50000"/>
                  </a:schemeClr>
                </a:solidFill>
                <a:latin typeface="Arial Narrow" pitchFamily="34" charset="0"/>
              </a:rPr>
              <a:t>AFFORDABLE APT’S.</a:t>
            </a:r>
            <a:endParaRPr lang="en-US" sz="2000" b="1" baseline="0" dirty="0">
              <a:solidFill>
                <a:schemeClr val="bg1">
                  <a:lumMod val="50000"/>
                </a:schemeClr>
              </a:solidFill>
              <a:latin typeface="Arial Narrow" pitchFamily="34" charset="0"/>
            </a:endParaRPr>
          </a:p>
          <a:p>
            <a:pPr marL="177800" indent="-177800">
              <a:buClr>
                <a:schemeClr val="bg1"/>
              </a:buClr>
              <a:buSzPct val="50000"/>
            </a:pPr>
            <a:r>
              <a:rPr lang="en-US" sz="2000" b="1" baseline="0" dirty="0" smtClean="0">
                <a:solidFill>
                  <a:schemeClr val="bg1">
                    <a:lumMod val="50000"/>
                  </a:schemeClr>
                </a:solidFill>
                <a:latin typeface="Arial Narrow" pitchFamily="34" charset="0"/>
              </a:rPr>
              <a:t>STUDENT HOUSING</a:t>
            </a:r>
            <a:endParaRPr lang="en-US" sz="2000" b="1" baseline="0" dirty="0">
              <a:solidFill>
                <a:schemeClr val="bg1">
                  <a:lumMod val="50000"/>
                </a:schemeClr>
              </a:solidFill>
              <a:latin typeface="Arial Narrow" pitchFamily="34" charset="0"/>
            </a:endParaRPr>
          </a:p>
          <a:p>
            <a:pPr>
              <a:buClr>
                <a:schemeClr val="bg1"/>
              </a:buClr>
              <a:buSzPct val="50000"/>
            </a:pPr>
            <a:r>
              <a:rPr lang="en-US" sz="2000" b="1" baseline="0" dirty="0" smtClean="0">
                <a:solidFill>
                  <a:schemeClr val="tx1">
                    <a:lumMod val="50000"/>
                    <a:lumOff val="50000"/>
                  </a:schemeClr>
                </a:solidFill>
                <a:latin typeface="Arial Narrow" pitchFamily="34" charset="0"/>
              </a:rPr>
              <a:t>MIXED USE </a:t>
            </a:r>
          </a:p>
          <a:p>
            <a:pPr>
              <a:buClr>
                <a:schemeClr val="bg1"/>
              </a:buClr>
              <a:buSzPct val="50000"/>
            </a:pPr>
            <a:endParaRPr lang="en-US" sz="2000" b="1" i="1" baseline="0" dirty="0">
              <a:solidFill>
                <a:schemeClr val="bg1"/>
              </a:solidFill>
              <a:latin typeface="Arial Narrow" pitchFamily="34" charset="0"/>
            </a:endParaRPr>
          </a:p>
        </p:txBody>
      </p:sp>
    </p:spTree>
    <p:extLst>
      <p:ext uri="{BB962C8B-B14F-4D97-AF65-F5344CB8AC3E}">
        <p14:creationId xmlns:p14="http://schemas.microsoft.com/office/powerpoint/2010/main" val="389352294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457200" y="1143000"/>
            <a:ext cx="2973388" cy="1938992"/>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MIXED USE +</a:t>
            </a:r>
          </a:p>
          <a:p>
            <a:pPr>
              <a:buFont typeface="Wingdings" pitchFamily="2" charset="2"/>
              <a:buNone/>
            </a:pPr>
            <a:r>
              <a:rPr lang="en-US" sz="2400" b="1" baseline="0" dirty="0" smtClean="0">
                <a:solidFill>
                  <a:schemeClr val="bg1"/>
                </a:solidFill>
                <a:latin typeface="Arial Narrow" pitchFamily="34" charset="0"/>
              </a:rPr>
              <a:t>R - MARKET+</a:t>
            </a:r>
          </a:p>
          <a:p>
            <a:pPr>
              <a:buFont typeface="Wingdings" pitchFamily="2" charset="2"/>
              <a:buNone/>
            </a:pPr>
            <a:endParaRPr lang="en-US" sz="1600" b="1" baseline="0" dirty="0" smtClean="0">
              <a:solidFill>
                <a:schemeClr val="bg1"/>
              </a:solidFill>
              <a:latin typeface="Arial Narrow" pitchFamily="34" charset="0"/>
            </a:endParaRPr>
          </a:p>
          <a:p>
            <a:pPr>
              <a:buFont typeface="Wingdings" pitchFamily="2" charset="2"/>
              <a:buNone/>
            </a:pPr>
            <a:r>
              <a:rPr lang="en-US" sz="2000" b="1" baseline="0" dirty="0" smtClean="0">
                <a:solidFill>
                  <a:schemeClr val="bg1"/>
                </a:solidFill>
                <a:latin typeface="Arial Narrow" pitchFamily="34" charset="0"/>
              </a:rPr>
              <a:t>EXISTING</a:t>
            </a:r>
          </a:p>
          <a:p>
            <a:pPr>
              <a:buFont typeface="Wingdings" pitchFamily="2" charset="2"/>
              <a:buNone/>
            </a:pPr>
            <a:r>
              <a:rPr lang="en-US" sz="2000" b="1" baseline="0" dirty="0" smtClean="0">
                <a:solidFill>
                  <a:schemeClr val="bg1"/>
                </a:solidFill>
                <a:latin typeface="Arial Narrow" pitchFamily="34" charset="0"/>
              </a:rPr>
              <a:t>Delmar looking north</a:t>
            </a:r>
          </a:p>
          <a:p>
            <a:pPr>
              <a:buClr>
                <a:schemeClr val="bg1"/>
              </a:buClr>
              <a:buSzPct val="50000"/>
            </a:pPr>
            <a:endParaRPr lang="en-US" sz="1600" baseline="0" dirty="0" smtClean="0">
              <a:solidFill>
                <a:schemeClr val="bg1"/>
              </a:solidFill>
              <a:latin typeface="Arial Narrow" pitchFamily="34"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0588" y="1143000"/>
            <a:ext cx="5484812" cy="5484812"/>
          </a:xfrm>
          <a:prstGeom prst="rect">
            <a:avLst/>
          </a:prstGeom>
        </p:spPr>
      </p:pic>
    </p:spTree>
    <p:extLst>
      <p:ext uri="{BB962C8B-B14F-4D97-AF65-F5344CB8AC3E}">
        <p14:creationId xmlns:p14="http://schemas.microsoft.com/office/powerpoint/2010/main" val="259385795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457200" y="1143000"/>
            <a:ext cx="2973388" cy="2308324"/>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MIXED USE +</a:t>
            </a:r>
          </a:p>
          <a:p>
            <a:pPr>
              <a:buFont typeface="Wingdings" pitchFamily="2" charset="2"/>
              <a:buNone/>
            </a:pPr>
            <a:r>
              <a:rPr lang="en-US" sz="2400" b="1" baseline="0" dirty="0" smtClean="0">
                <a:solidFill>
                  <a:schemeClr val="bg1"/>
                </a:solidFill>
                <a:latin typeface="Arial Narrow" pitchFamily="34" charset="0"/>
              </a:rPr>
              <a:t>R - MARKET+</a:t>
            </a:r>
          </a:p>
          <a:p>
            <a:pPr>
              <a:buFont typeface="Wingdings" pitchFamily="2" charset="2"/>
              <a:buNone/>
            </a:pPr>
            <a:endParaRPr lang="en-US" sz="1600" b="1" baseline="0" dirty="0" smtClean="0">
              <a:solidFill>
                <a:schemeClr val="bg1"/>
              </a:solidFill>
              <a:latin typeface="Arial Narrow" pitchFamily="34" charset="0"/>
            </a:endParaRPr>
          </a:p>
          <a:p>
            <a:pPr>
              <a:buFont typeface="Wingdings" pitchFamily="2" charset="2"/>
              <a:buNone/>
            </a:pPr>
            <a:r>
              <a:rPr lang="en-US" sz="2000" b="1" baseline="0" dirty="0" smtClean="0">
                <a:solidFill>
                  <a:schemeClr val="bg1"/>
                </a:solidFill>
                <a:latin typeface="Arial Narrow" pitchFamily="34" charset="0"/>
              </a:rPr>
              <a:t>PROPOSED</a:t>
            </a:r>
          </a:p>
          <a:p>
            <a:pPr>
              <a:buFont typeface="Wingdings" pitchFamily="2" charset="2"/>
              <a:buNone/>
            </a:pPr>
            <a:r>
              <a:rPr lang="en-US" sz="2000" b="1" baseline="0" dirty="0" smtClean="0">
                <a:solidFill>
                  <a:schemeClr val="bg1"/>
                </a:solidFill>
                <a:latin typeface="Arial Narrow" pitchFamily="34" charset="0"/>
              </a:rPr>
              <a:t>Delmar looking north</a:t>
            </a:r>
          </a:p>
          <a:p>
            <a:pPr>
              <a:buFont typeface="Wingdings" pitchFamily="2" charset="2"/>
              <a:buNone/>
            </a:pPr>
            <a:endParaRPr lang="en-US" sz="2400" b="1" baseline="0" dirty="0" smtClean="0">
              <a:solidFill>
                <a:schemeClr val="bg1"/>
              </a:solidFill>
              <a:latin typeface="Arial Narrow" pitchFamily="34" charset="0"/>
            </a:endParaRPr>
          </a:p>
          <a:p>
            <a:pPr>
              <a:buClr>
                <a:schemeClr val="bg1"/>
              </a:buClr>
              <a:buSzPct val="50000"/>
            </a:pPr>
            <a:endParaRPr lang="en-US" sz="1600" baseline="0" dirty="0" smtClean="0">
              <a:solidFill>
                <a:schemeClr val="bg1"/>
              </a:solidFill>
              <a:latin typeface="Arial Narrow"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0588" y="1143000"/>
            <a:ext cx="5484812" cy="5484812"/>
          </a:xfrm>
          <a:prstGeom prst="rect">
            <a:avLst/>
          </a:prstGeom>
        </p:spPr>
      </p:pic>
    </p:spTree>
    <p:extLst>
      <p:ext uri="{BB962C8B-B14F-4D97-AF65-F5344CB8AC3E}">
        <p14:creationId xmlns:p14="http://schemas.microsoft.com/office/powerpoint/2010/main" val="74436092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457200" y="1143000"/>
            <a:ext cx="2973388" cy="2308324"/>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MIXED USE +</a:t>
            </a:r>
          </a:p>
          <a:p>
            <a:pPr>
              <a:buFont typeface="Wingdings" pitchFamily="2" charset="2"/>
              <a:buNone/>
            </a:pPr>
            <a:r>
              <a:rPr lang="en-US" sz="2400" b="1" baseline="0" dirty="0" smtClean="0">
                <a:solidFill>
                  <a:schemeClr val="bg1"/>
                </a:solidFill>
                <a:latin typeface="Arial Narrow" pitchFamily="34" charset="0"/>
              </a:rPr>
              <a:t>R - MARKET+</a:t>
            </a:r>
          </a:p>
          <a:p>
            <a:pPr>
              <a:buFont typeface="Wingdings" pitchFamily="2" charset="2"/>
              <a:buNone/>
            </a:pPr>
            <a:endParaRPr lang="en-US" sz="1600" b="1" baseline="0" dirty="0" smtClean="0">
              <a:solidFill>
                <a:schemeClr val="bg1"/>
              </a:solidFill>
              <a:latin typeface="Arial Narrow" pitchFamily="34" charset="0"/>
            </a:endParaRPr>
          </a:p>
          <a:p>
            <a:pPr>
              <a:buFont typeface="Wingdings" pitchFamily="2" charset="2"/>
              <a:buNone/>
            </a:pPr>
            <a:r>
              <a:rPr lang="en-US" sz="2000" b="1" baseline="0" dirty="0" smtClean="0">
                <a:solidFill>
                  <a:schemeClr val="bg1"/>
                </a:solidFill>
                <a:latin typeface="Arial Narrow" pitchFamily="34" charset="0"/>
              </a:rPr>
              <a:t>EXISTING</a:t>
            </a:r>
          </a:p>
          <a:p>
            <a:pPr>
              <a:buFont typeface="Wingdings" pitchFamily="2" charset="2"/>
              <a:buNone/>
            </a:pPr>
            <a:r>
              <a:rPr lang="en-US" sz="2000" b="1" baseline="0" dirty="0" smtClean="0">
                <a:solidFill>
                  <a:schemeClr val="bg1"/>
                </a:solidFill>
                <a:latin typeface="Arial Narrow" pitchFamily="34" charset="0"/>
              </a:rPr>
              <a:t>Delmar/Skinker intersection</a:t>
            </a:r>
          </a:p>
          <a:p>
            <a:pPr>
              <a:buFont typeface="Wingdings" pitchFamily="2" charset="2"/>
              <a:buNone/>
            </a:pPr>
            <a:endParaRPr lang="en-US" sz="2400" b="1" baseline="0" dirty="0" smtClean="0">
              <a:solidFill>
                <a:schemeClr val="bg1"/>
              </a:solidFill>
              <a:latin typeface="Arial Narrow" pitchFamily="34" charset="0"/>
            </a:endParaRPr>
          </a:p>
          <a:p>
            <a:pPr>
              <a:buClr>
                <a:schemeClr val="bg1"/>
              </a:buClr>
              <a:buSzPct val="50000"/>
            </a:pPr>
            <a:endParaRPr lang="en-US" sz="1600" baseline="0" dirty="0" smtClean="0">
              <a:solidFill>
                <a:schemeClr val="bg1"/>
              </a:solidFill>
              <a:latin typeface="Arial Narrow" pitchFamily="34"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0588" y="1143000"/>
            <a:ext cx="5484812" cy="5484812"/>
          </a:xfrm>
          <a:prstGeom prst="rect">
            <a:avLst/>
          </a:prstGeom>
        </p:spPr>
      </p:pic>
    </p:spTree>
    <p:extLst>
      <p:ext uri="{BB962C8B-B14F-4D97-AF65-F5344CB8AC3E}">
        <p14:creationId xmlns:p14="http://schemas.microsoft.com/office/powerpoint/2010/main" val="221230782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457200" y="1143000"/>
            <a:ext cx="2973388" cy="2308324"/>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MIXED USE +</a:t>
            </a:r>
          </a:p>
          <a:p>
            <a:pPr>
              <a:buFont typeface="Wingdings" pitchFamily="2" charset="2"/>
              <a:buNone/>
            </a:pPr>
            <a:r>
              <a:rPr lang="en-US" sz="2400" b="1" baseline="0" dirty="0" smtClean="0">
                <a:solidFill>
                  <a:schemeClr val="bg1"/>
                </a:solidFill>
                <a:latin typeface="Arial Narrow" pitchFamily="34" charset="0"/>
              </a:rPr>
              <a:t>R - MARKET+</a:t>
            </a:r>
          </a:p>
          <a:p>
            <a:pPr>
              <a:buFont typeface="Wingdings" pitchFamily="2" charset="2"/>
              <a:buNone/>
            </a:pPr>
            <a:endParaRPr lang="en-US" sz="1600" b="1" baseline="0" dirty="0" smtClean="0">
              <a:solidFill>
                <a:schemeClr val="bg1"/>
              </a:solidFill>
              <a:latin typeface="Arial Narrow" pitchFamily="34" charset="0"/>
            </a:endParaRPr>
          </a:p>
          <a:p>
            <a:pPr>
              <a:buFont typeface="Wingdings" pitchFamily="2" charset="2"/>
              <a:buNone/>
            </a:pPr>
            <a:r>
              <a:rPr lang="en-US" sz="2000" b="1" baseline="0" dirty="0" smtClean="0">
                <a:solidFill>
                  <a:schemeClr val="bg1"/>
                </a:solidFill>
                <a:latin typeface="Arial Narrow" pitchFamily="34" charset="0"/>
              </a:rPr>
              <a:t>PROPOSED</a:t>
            </a:r>
          </a:p>
          <a:p>
            <a:pPr>
              <a:buFont typeface="Wingdings" pitchFamily="2" charset="2"/>
              <a:buNone/>
            </a:pPr>
            <a:r>
              <a:rPr lang="en-US" sz="2000" b="1" baseline="0" dirty="0" smtClean="0">
                <a:solidFill>
                  <a:schemeClr val="bg1"/>
                </a:solidFill>
                <a:latin typeface="Arial Narrow" pitchFamily="34" charset="0"/>
              </a:rPr>
              <a:t>Delmar/Skinker intersection</a:t>
            </a:r>
          </a:p>
          <a:p>
            <a:pPr>
              <a:buFont typeface="Wingdings" pitchFamily="2" charset="2"/>
              <a:buNone/>
            </a:pPr>
            <a:endParaRPr lang="en-US" sz="2400" b="1" baseline="0" dirty="0" smtClean="0">
              <a:solidFill>
                <a:schemeClr val="bg1"/>
              </a:solidFill>
              <a:latin typeface="Arial Narrow" pitchFamily="34" charset="0"/>
            </a:endParaRPr>
          </a:p>
          <a:p>
            <a:pPr>
              <a:buClr>
                <a:schemeClr val="bg1"/>
              </a:buClr>
              <a:buSzPct val="50000"/>
            </a:pPr>
            <a:endParaRPr lang="en-US" sz="1600" baseline="0" dirty="0" smtClean="0">
              <a:solidFill>
                <a:schemeClr val="bg1"/>
              </a:solidFill>
              <a:latin typeface="Arial Narrow"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9000" y="1143000"/>
            <a:ext cx="5486400" cy="5486400"/>
          </a:xfrm>
          <a:prstGeom prst="rect">
            <a:avLst/>
          </a:prstGeom>
        </p:spPr>
      </p:pic>
    </p:spTree>
    <p:extLst>
      <p:ext uri="{BB962C8B-B14F-4D97-AF65-F5344CB8AC3E}">
        <p14:creationId xmlns:p14="http://schemas.microsoft.com/office/powerpoint/2010/main" val="153751512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457200" y="1143000"/>
            <a:ext cx="2973388" cy="1692771"/>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MIXED USE +</a:t>
            </a:r>
          </a:p>
          <a:p>
            <a:pPr>
              <a:buFont typeface="Wingdings" pitchFamily="2" charset="2"/>
              <a:buNone/>
            </a:pPr>
            <a:r>
              <a:rPr lang="en-US" sz="2400" b="1" baseline="0" dirty="0" smtClean="0">
                <a:solidFill>
                  <a:schemeClr val="bg1"/>
                </a:solidFill>
                <a:latin typeface="Arial Narrow" pitchFamily="34" charset="0"/>
              </a:rPr>
              <a:t>R - MARKET+</a:t>
            </a:r>
          </a:p>
          <a:p>
            <a:pPr>
              <a:buFont typeface="Wingdings" pitchFamily="2" charset="2"/>
              <a:buNone/>
            </a:pPr>
            <a:endParaRPr lang="en-US" sz="1600" b="1" baseline="0" dirty="0" smtClean="0">
              <a:solidFill>
                <a:schemeClr val="bg1"/>
              </a:solidFill>
              <a:latin typeface="Arial Narrow" pitchFamily="34" charset="0"/>
            </a:endParaRPr>
          </a:p>
          <a:p>
            <a:pPr>
              <a:buFont typeface="Wingdings" pitchFamily="2" charset="2"/>
              <a:buNone/>
            </a:pPr>
            <a:r>
              <a:rPr lang="en-US" sz="2000" b="1" baseline="0" dirty="0" smtClean="0">
                <a:solidFill>
                  <a:schemeClr val="bg1"/>
                </a:solidFill>
                <a:latin typeface="Arial Narrow" pitchFamily="34" charset="0"/>
              </a:rPr>
              <a:t>EXISTING</a:t>
            </a:r>
          </a:p>
          <a:p>
            <a:pPr>
              <a:buFont typeface="Wingdings" pitchFamily="2" charset="2"/>
              <a:buNone/>
            </a:pPr>
            <a:r>
              <a:rPr lang="en-US" sz="2000" b="1" baseline="0" dirty="0" smtClean="0">
                <a:solidFill>
                  <a:schemeClr val="bg1"/>
                </a:solidFill>
                <a:latin typeface="Arial Narrow" pitchFamily="34" charset="0"/>
              </a:rPr>
              <a:t>Skinker looking west</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0589" y="1143000"/>
            <a:ext cx="5484812" cy="5484812"/>
          </a:xfrm>
          <a:prstGeom prst="rect">
            <a:avLst/>
          </a:prstGeom>
        </p:spPr>
      </p:pic>
    </p:spTree>
    <p:extLst>
      <p:ext uri="{BB962C8B-B14F-4D97-AF65-F5344CB8AC3E}">
        <p14:creationId xmlns:p14="http://schemas.microsoft.com/office/powerpoint/2010/main" val="1733899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57200" y="1143000"/>
            <a:ext cx="2973388" cy="1692771"/>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MIXED USE +</a:t>
            </a:r>
          </a:p>
          <a:p>
            <a:pPr>
              <a:buFont typeface="Wingdings" pitchFamily="2" charset="2"/>
              <a:buNone/>
            </a:pPr>
            <a:r>
              <a:rPr lang="en-US" sz="2400" b="1" baseline="0" dirty="0" smtClean="0">
                <a:solidFill>
                  <a:schemeClr val="bg1"/>
                </a:solidFill>
                <a:latin typeface="Arial Narrow" pitchFamily="34" charset="0"/>
              </a:rPr>
              <a:t>R - MARKET+</a:t>
            </a:r>
          </a:p>
          <a:p>
            <a:pPr>
              <a:buFont typeface="Wingdings" pitchFamily="2" charset="2"/>
              <a:buNone/>
            </a:pPr>
            <a:endParaRPr lang="en-US" sz="1600" b="1" baseline="0" dirty="0" smtClean="0">
              <a:solidFill>
                <a:schemeClr val="bg1"/>
              </a:solidFill>
              <a:latin typeface="Arial Narrow" pitchFamily="34" charset="0"/>
            </a:endParaRPr>
          </a:p>
          <a:p>
            <a:pPr>
              <a:buFont typeface="Wingdings" pitchFamily="2" charset="2"/>
              <a:buNone/>
            </a:pPr>
            <a:r>
              <a:rPr lang="en-US" sz="2000" b="1" baseline="0" dirty="0" smtClean="0">
                <a:solidFill>
                  <a:schemeClr val="bg1"/>
                </a:solidFill>
                <a:latin typeface="Arial Narrow" pitchFamily="34" charset="0"/>
              </a:rPr>
              <a:t>PROPOSED</a:t>
            </a:r>
          </a:p>
          <a:p>
            <a:pPr>
              <a:buFont typeface="Wingdings" pitchFamily="2" charset="2"/>
              <a:buNone/>
            </a:pPr>
            <a:r>
              <a:rPr lang="en-US" sz="2000" b="1" baseline="0" dirty="0" smtClean="0">
                <a:solidFill>
                  <a:schemeClr val="bg1"/>
                </a:solidFill>
                <a:latin typeface="Arial Narrow" pitchFamily="34" charset="0"/>
              </a:rPr>
              <a:t>Skinker looking west</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0589" y="1143000"/>
            <a:ext cx="5484812" cy="5484812"/>
          </a:xfrm>
          <a:prstGeom prst="rect">
            <a:avLst/>
          </a:prstGeom>
        </p:spPr>
      </p:pic>
    </p:spTree>
    <p:extLst>
      <p:ext uri="{BB962C8B-B14F-4D97-AF65-F5344CB8AC3E}">
        <p14:creationId xmlns:p14="http://schemas.microsoft.com/office/powerpoint/2010/main" val="336495857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457200" y="1143000"/>
            <a:ext cx="2466976" cy="1938992"/>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MIXED USE +</a:t>
            </a:r>
          </a:p>
          <a:p>
            <a:pPr>
              <a:buFont typeface="Wingdings" pitchFamily="2" charset="2"/>
              <a:buNone/>
            </a:pPr>
            <a:r>
              <a:rPr lang="en-US" sz="2400" b="1" baseline="0" dirty="0" smtClean="0">
                <a:solidFill>
                  <a:schemeClr val="bg1"/>
                </a:solidFill>
                <a:latin typeface="Arial Narrow" pitchFamily="34" charset="0"/>
              </a:rPr>
              <a:t>R - MARKET+</a:t>
            </a:r>
          </a:p>
          <a:p>
            <a:pPr>
              <a:buFont typeface="Wingdings" pitchFamily="2" charset="2"/>
              <a:buNone/>
            </a:pPr>
            <a:endParaRPr lang="en-US" sz="1600" b="1" baseline="0" dirty="0" smtClean="0">
              <a:solidFill>
                <a:schemeClr val="bg1"/>
              </a:solidFill>
              <a:latin typeface="Arial Narrow" pitchFamily="34" charset="0"/>
            </a:endParaRPr>
          </a:p>
          <a:p>
            <a:pPr>
              <a:buFont typeface="Wingdings" pitchFamily="2" charset="2"/>
              <a:buNone/>
            </a:pPr>
            <a:r>
              <a:rPr lang="en-US" sz="2000" b="1" baseline="0" dirty="0" smtClean="0">
                <a:solidFill>
                  <a:schemeClr val="bg1"/>
                </a:solidFill>
                <a:latin typeface="Arial Narrow" pitchFamily="34" charset="0"/>
              </a:rPr>
              <a:t>EXISTING</a:t>
            </a:r>
          </a:p>
          <a:p>
            <a:pPr>
              <a:buFont typeface="Wingdings" pitchFamily="2" charset="2"/>
              <a:buNone/>
            </a:pPr>
            <a:r>
              <a:rPr lang="en-US" sz="2000" b="1" baseline="0" dirty="0" smtClean="0">
                <a:solidFill>
                  <a:schemeClr val="bg1"/>
                </a:solidFill>
                <a:latin typeface="Arial Narrow" pitchFamily="34" charset="0"/>
              </a:rPr>
              <a:t>Kingsland looking east</a:t>
            </a:r>
          </a:p>
          <a:p>
            <a:pPr>
              <a:buClr>
                <a:schemeClr val="bg1"/>
              </a:buClr>
              <a:buSzPct val="50000"/>
            </a:pPr>
            <a:endParaRPr lang="en-US" sz="1600" baseline="0" dirty="0" smtClean="0">
              <a:solidFill>
                <a:schemeClr val="bg1"/>
              </a:solidFill>
              <a:latin typeface="Arial Narrow" pitchFamily="34"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0588" y="1143000"/>
            <a:ext cx="5484812" cy="5484812"/>
          </a:xfrm>
          <a:prstGeom prst="rect">
            <a:avLst/>
          </a:prstGeom>
        </p:spPr>
      </p:pic>
    </p:spTree>
    <p:extLst>
      <p:ext uri="{BB962C8B-B14F-4D97-AF65-F5344CB8AC3E}">
        <p14:creationId xmlns:p14="http://schemas.microsoft.com/office/powerpoint/2010/main" val="151856099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457200" y="1143000"/>
            <a:ext cx="2466976" cy="1938992"/>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MIXED USE +</a:t>
            </a:r>
          </a:p>
          <a:p>
            <a:pPr>
              <a:buFont typeface="Wingdings" pitchFamily="2" charset="2"/>
              <a:buNone/>
            </a:pPr>
            <a:r>
              <a:rPr lang="en-US" sz="2400" b="1" baseline="0" dirty="0" smtClean="0">
                <a:solidFill>
                  <a:schemeClr val="bg1"/>
                </a:solidFill>
                <a:latin typeface="Arial Narrow" pitchFamily="34" charset="0"/>
              </a:rPr>
              <a:t>R - MARKET+</a:t>
            </a:r>
          </a:p>
          <a:p>
            <a:pPr>
              <a:buFont typeface="Wingdings" pitchFamily="2" charset="2"/>
              <a:buNone/>
            </a:pPr>
            <a:endParaRPr lang="en-US" sz="1600" b="1" baseline="0" dirty="0" smtClean="0">
              <a:solidFill>
                <a:schemeClr val="bg1"/>
              </a:solidFill>
              <a:latin typeface="Arial Narrow" pitchFamily="34" charset="0"/>
            </a:endParaRPr>
          </a:p>
          <a:p>
            <a:pPr>
              <a:buFont typeface="Wingdings" pitchFamily="2" charset="2"/>
              <a:buNone/>
            </a:pPr>
            <a:r>
              <a:rPr lang="en-US" sz="2000" b="1" baseline="0" dirty="0" smtClean="0">
                <a:solidFill>
                  <a:schemeClr val="bg1"/>
                </a:solidFill>
                <a:latin typeface="Arial Narrow" pitchFamily="34" charset="0"/>
              </a:rPr>
              <a:t>PROPOSED</a:t>
            </a:r>
          </a:p>
          <a:p>
            <a:pPr>
              <a:buFont typeface="Wingdings" pitchFamily="2" charset="2"/>
              <a:buNone/>
            </a:pPr>
            <a:r>
              <a:rPr lang="en-US" sz="2000" b="1" baseline="0" dirty="0" smtClean="0">
                <a:solidFill>
                  <a:schemeClr val="bg1"/>
                </a:solidFill>
                <a:latin typeface="Arial Narrow" pitchFamily="34" charset="0"/>
              </a:rPr>
              <a:t>Kingsland looking east</a:t>
            </a:r>
          </a:p>
          <a:p>
            <a:pPr>
              <a:buClr>
                <a:schemeClr val="bg1"/>
              </a:buClr>
              <a:buSzPct val="50000"/>
            </a:pPr>
            <a:endParaRPr lang="en-US" sz="1600" baseline="0" dirty="0" smtClean="0">
              <a:solidFill>
                <a:schemeClr val="bg1"/>
              </a:solidFill>
              <a:latin typeface="Arial Narrow"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0588" y="1143000"/>
            <a:ext cx="5484812" cy="5484812"/>
          </a:xfrm>
          <a:prstGeom prst="rect">
            <a:avLst/>
          </a:prstGeom>
        </p:spPr>
      </p:pic>
    </p:spTree>
    <p:extLst>
      <p:ext uri="{BB962C8B-B14F-4D97-AF65-F5344CB8AC3E}">
        <p14:creationId xmlns:p14="http://schemas.microsoft.com/office/powerpoint/2010/main" val="406892353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344197" y="1143000"/>
            <a:ext cx="4571203" cy="5486400"/>
            <a:chOff x="4344197" y="1143000"/>
            <a:chExt cx="4571203" cy="5486400"/>
          </a:xfrm>
        </p:grpSpPr>
        <p:pic>
          <p:nvPicPr>
            <p:cNvPr id="6" name="Picture 5" descr="Delmar Loop_03.jpg"/>
            <p:cNvPicPr>
              <a:picLocks noChangeAspect="1"/>
            </p:cNvPicPr>
            <p:nvPr/>
          </p:nvPicPr>
          <p:blipFill>
            <a:blip r:embed="rId2" cstate="screen"/>
            <a:srcRect/>
            <a:stretch>
              <a:fillRect/>
            </a:stretch>
          </p:blipFill>
          <p:spPr>
            <a:xfrm>
              <a:off x="4344197" y="2598531"/>
              <a:ext cx="4571203" cy="2440194"/>
            </a:xfrm>
            <a:prstGeom prst="rect">
              <a:avLst/>
            </a:prstGeom>
          </p:spPr>
        </p:pic>
        <p:pic>
          <p:nvPicPr>
            <p:cNvPr id="7" name="Picture 6" descr="DSC_4967.jpg"/>
            <p:cNvPicPr>
              <a:picLocks noChangeAspect="1"/>
            </p:cNvPicPr>
            <p:nvPr/>
          </p:nvPicPr>
          <p:blipFill>
            <a:blip r:embed="rId3" cstate="screen"/>
            <a:srcRect/>
            <a:stretch>
              <a:fillRect/>
            </a:stretch>
          </p:blipFill>
          <p:spPr>
            <a:xfrm>
              <a:off x="4346575" y="5129508"/>
              <a:ext cx="2168524" cy="1499892"/>
            </a:xfrm>
            <a:prstGeom prst="rect">
              <a:avLst/>
            </a:prstGeom>
          </p:spPr>
        </p:pic>
        <p:pic>
          <p:nvPicPr>
            <p:cNvPr id="8" name="Picture 7" descr="DSC_4947.jpg"/>
            <p:cNvPicPr>
              <a:picLocks noChangeAspect="1"/>
            </p:cNvPicPr>
            <p:nvPr/>
          </p:nvPicPr>
          <p:blipFill>
            <a:blip r:embed="rId4" cstate="screen"/>
            <a:stretch>
              <a:fillRect/>
            </a:stretch>
          </p:blipFill>
          <p:spPr>
            <a:xfrm>
              <a:off x="6613949" y="5129784"/>
              <a:ext cx="2301451" cy="1499616"/>
            </a:xfrm>
            <a:prstGeom prst="rect">
              <a:avLst/>
            </a:prstGeom>
          </p:spPr>
        </p:pic>
        <p:pic>
          <p:nvPicPr>
            <p:cNvPr id="10" name="Picture 9" descr="DSC_4958.jpg"/>
            <p:cNvPicPr>
              <a:picLocks noChangeAspect="1"/>
            </p:cNvPicPr>
            <p:nvPr/>
          </p:nvPicPr>
          <p:blipFill>
            <a:blip r:embed="rId5" cstate="screen"/>
            <a:srcRect/>
            <a:stretch>
              <a:fillRect/>
            </a:stretch>
          </p:blipFill>
          <p:spPr>
            <a:xfrm>
              <a:off x="6781800" y="1143000"/>
              <a:ext cx="2133600" cy="1371195"/>
            </a:xfrm>
            <a:prstGeom prst="rect">
              <a:avLst/>
            </a:prstGeom>
          </p:spPr>
        </p:pic>
        <p:pic>
          <p:nvPicPr>
            <p:cNvPr id="11" name="Picture 10" descr="DSC_4917.jpg"/>
            <p:cNvPicPr>
              <a:picLocks noChangeAspect="1"/>
            </p:cNvPicPr>
            <p:nvPr/>
          </p:nvPicPr>
          <p:blipFill>
            <a:blip r:embed="rId6" cstate="screen"/>
            <a:srcRect/>
            <a:stretch>
              <a:fillRect/>
            </a:stretch>
          </p:blipFill>
          <p:spPr>
            <a:xfrm>
              <a:off x="4346574" y="1143000"/>
              <a:ext cx="2338873" cy="1371600"/>
            </a:xfrm>
            <a:prstGeom prst="rect">
              <a:avLst/>
            </a:prstGeom>
          </p:spPr>
        </p:pic>
      </p:grpSp>
      <p:sp>
        <p:nvSpPr>
          <p:cNvPr id="9" name="Text Box 6"/>
          <p:cNvSpPr txBox="1">
            <a:spLocks noChangeArrowheads="1"/>
          </p:cNvSpPr>
          <p:nvPr/>
        </p:nvSpPr>
        <p:spPr bwMode="auto">
          <a:xfrm>
            <a:off x="466724" y="1142999"/>
            <a:ext cx="3654014" cy="5601533"/>
          </a:xfrm>
          <a:prstGeom prst="rect">
            <a:avLst/>
          </a:prstGeom>
          <a:noFill/>
          <a:ln w="9525">
            <a:noFill/>
            <a:miter lim="800000"/>
            <a:headEnd/>
            <a:tailEnd/>
          </a:ln>
        </p:spPr>
        <p:txBody>
          <a:bodyPr wrap="square">
            <a:spAutoFit/>
          </a:bodyPr>
          <a:lstStyle/>
          <a:p>
            <a:pPr algn="l" rtl="0" fontAlgn="base">
              <a:spcBef>
                <a:spcPct val="0"/>
              </a:spcBef>
              <a:spcAft>
                <a:spcPct val="0"/>
              </a:spcAft>
            </a:pPr>
            <a:r>
              <a:rPr lang="en-US" sz="2400" b="1" kern="1200" baseline="0" dirty="0" smtClean="0">
                <a:solidFill>
                  <a:srgbClr val="F2F2F2"/>
                </a:solidFill>
                <a:latin typeface="Arial Narrow" pitchFamily="34" charset="0"/>
                <a:ea typeface="+mn-ea"/>
                <a:cs typeface="+mn-cs"/>
              </a:rPr>
              <a:t>OBJECTIVE</a:t>
            </a:r>
          </a:p>
          <a:p>
            <a:pPr marL="112713" indent="-112713"/>
            <a:r>
              <a:rPr lang="en-US" b="1" i="1" baseline="0" dirty="0" smtClean="0">
                <a:solidFill>
                  <a:srgbClr val="F2F2F2"/>
                </a:solidFill>
                <a:latin typeface="Arial Narrow" pitchFamily="34" charset="0"/>
              </a:rPr>
              <a:t>HUD-DOT PARTNERSHIP FOR SUSTAINABLE COMMUNTIES LIVABILITY PRINCIPLES</a:t>
            </a:r>
          </a:p>
          <a:p>
            <a:pPr marL="112713" indent="-112713"/>
            <a:endParaRPr lang="en-US" sz="1400" b="1" i="1" baseline="0" dirty="0" smtClean="0">
              <a:solidFill>
                <a:srgbClr val="F2F2F2"/>
              </a:solidFill>
              <a:latin typeface="Arial Narrow" pitchFamily="34" charset="0"/>
            </a:endParaRPr>
          </a:p>
          <a:p>
            <a:pPr lvl="0"/>
            <a:r>
              <a:rPr lang="en-US" sz="1400" kern="0" baseline="0" dirty="0" smtClean="0">
                <a:solidFill>
                  <a:schemeClr val="bg1"/>
                </a:solidFill>
                <a:latin typeface="Arial Narrow" pitchFamily="34" charset="0"/>
              </a:rPr>
              <a:t>The City of University City, in partnership with Washington University, the Parkview Gardens Association, Great Rivers Greenway, Trailnet, RHCDA, and others, developed a grant proposal entitled </a:t>
            </a:r>
            <a:r>
              <a:rPr lang="en-US" sz="1600" b="1" i="1" kern="0" baseline="0" dirty="0" smtClean="0">
                <a:solidFill>
                  <a:schemeClr val="bg1"/>
                </a:solidFill>
                <a:latin typeface="Arial Narrow" pitchFamily="34" charset="0"/>
              </a:rPr>
              <a:t>“Parkview Gardens: A Sustainable and Accessible Community” </a:t>
            </a:r>
            <a:r>
              <a:rPr lang="en-US" sz="1400" kern="0" baseline="0" dirty="0" smtClean="0">
                <a:solidFill>
                  <a:schemeClr val="bg1"/>
                </a:solidFill>
                <a:latin typeface="Arial Narrow" pitchFamily="34" charset="0"/>
              </a:rPr>
              <a:t>for a HUD-DOT </a:t>
            </a:r>
            <a:r>
              <a:rPr lang="en-US" sz="1400" b="1" i="1" kern="0" baseline="0" dirty="0" smtClean="0">
                <a:solidFill>
                  <a:schemeClr val="bg1"/>
                </a:solidFill>
                <a:latin typeface="Arial Narrow" pitchFamily="34" charset="0"/>
              </a:rPr>
              <a:t>Partnership for Sustainable Communities </a:t>
            </a:r>
            <a:r>
              <a:rPr lang="en-US" sz="1400" kern="0" baseline="0" dirty="0" smtClean="0">
                <a:solidFill>
                  <a:schemeClr val="bg1"/>
                </a:solidFill>
                <a:latin typeface="Arial Narrow" pitchFamily="34" charset="0"/>
              </a:rPr>
              <a:t>grant. This grant was applied for as part of the recommended implementation strategies in the Parkview Gardens Parks and Open Space Plan.</a:t>
            </a:r>
          </a:p>
          <a:p>
            <a:pPr lvl="0"/>
            <a:endParaRPr lang="en-US" sz="1400" b="1" i="1" kern="0" baseline="0" dirty="0" smtClean="0">
              <a:solidFill>
                <a:schemeClr val="bg1"/>
              </a:solidFill>
              <a:latin typeface="Arial Narrow" pitchFamily="34" charset="0"/>
            </a:endParaRPr>
          </a:p>
          <a:p>
            <a:pPr lvl="0"/>
            <a:r>
              <a:rPr lang="en-US" sz="1400" kern="0" baseline="0" dirty="0" smtClean="0">
                <a:solidFill>
                  <a:schemeClr val="bg1"/>
                </a:solidFill>
                <a:latin typeface="Arial Narrow" pitchFamily="34" charset="0"/>
              </a:rPr>
              <a:t>On October 20, 2010, University City was notified of their receipt of a grant award to complete </a:t>
            </a:r>
            <a:r>
              <a:rPr lang="en-US" sz="1600" b="1" kern="0" baseline="0" dirty="0" smtClean="0">
                <a:solidFill>
                  <a:schemeClr val="bg1"/>
                </a:solidFill>
                <a:latin typeface="Arial Narrow" pitchFamily="34" charset="0"/>
              </a:rPr>
              <a:t>this planning process</a:t>
            </a:r>
            <a:r>
              <a:rPr lang="en-US" sz="1400" kern="0" baseline="0" dirty="0" smtClean="0">
                <a:solidFill>
                  <a:schemeClr val="bg1"/>
                </a:solidFill>
                <a:latin typeface="Arial Narrow" pitchFamily="34" charset="0"/>
              </a:rPr>
              <a:t>. This planning process is one of </a:t>
            </a:r>
            <a:r>
              <a:rPr lang="en-US" sz="1600" b="1" kern="0" baseline="0" dirty="0" smtClean="0">
                <a:solidFill>
                  <a:srgbClr val="FFC000"/>
                </a:solidFill>
                <a:latin typeface="Arial Narrow" pitchFamily="34" charset="0"/>
              </a:rPr>
              <a:t>the early-action implementation items specified in the Parkview Gardens Parks and Open Space Plan,</a:t>
            </a:r>
            <a:r>
              <a:rPr lang="en-US" sz="1400" kern="0" baseline="0" dirty="0" smtClean="0">
                <a:solidFill>
                  <a:schemeClr val="bg1"/>
                </a:solidFill>
                <a:latin typeface="Arial Narrow" pitchFamily="34" charset="0"/>
              </a:rPr>
              <a:t> adopted by the University City City Council on February 22, 2010.</a:t>
            </a:r>
            <a:endParaRPr lang="en-US" b="1" i="1" baseline="0" dirty="0" smtClean="0">
              <a:solidFill>
                <a:srgbClr val="F2F2F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7527" y="1143000"/>
            <a:ext cx="5857866" cy="3623842"/>
          </a:xfrm>
          <a:prstGeom prst="rect">
            <a:avLst/>
          </a:prstGeom>
        </p:spPr>
      </p:pic>
      <p:sp>
        <p:nvSpPr>
          <p:cNvPr id="5" name="Text Box 2"/>
          <p:cNvSpPr txBox="1">
            <a:spLocks noChangeArrowheads="1"/>
          </p:cNvSpPr>
          <p:nvPr/>
        </p:nvSpPr>
        <p:spPr bwMode="auto">
          <a:xfrm>
            <a:off x="457199" y="1143000"/>
            <a:ext cx="2695075" cy="5509200"/>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a:solidFill>
                  <a:schemeClr val="bg1"/>
                </a:solidFill>
                <a:latin typeface="Arial Narrow" pitchFamily="34" charset="0"/>
              </a:rPr>
              <a:t>MIXED USE +</a:t>
            </a:r>
          </a:p>
          <a:p>
            <a:pPr>
              <a:buFont typeface="Wingdings" pitchFamily="2" charset="2"/>
              <a:buNone/>
            </a:pPr>
            <a:r>
              <a:rPr lang="en-US" sz="2400" b="1" baseline="0" dirty="0">
                <a:solidFill>
                  <a:schemeClr val="bg1"/>
                </a:solidFill>
                <a:latin typeface="Arial Narrow" pitchFamily="34" charset="0"/>
              </a:rPr>
              <a:t>R - MARKET</a:t>
            </a:r>
            <a:r>
              <a:rPr lang="en-US" sz="2400" b="1" baseline="0" dirty="0" smtClean="0">
                <a:solidFill>
                  <a:schemeClr val="bg1"/>
                </a:solidFill>
                <a:latin typeface="Arial Narrow" pitchFamily="34" charset="0"/>
              </a:rPr>
              <a:t>+</a:t>
            </a:r>
            <a:endParaRPr lang="en-US" sz="1600" b="1" baseline="0" dirty="0" smtClean="0">
              <a:solidFill>
                <a:schemeClr val="bg1"/>
              </a:solidFill>
              <a:latin typeface="Arial Narrow" pitchFamily="34" charset="0"/>
            </a:endParaRPr>
          </a:p>
          <a:p>
            <a:pPr>
              <a:buFont typeface="Wingdings" pitchFamily="2" charset="2"/>
              <a:buNone/>
            </a:pPr>
            <a:r>
              <a:rPr lang="en-US" sz="2000" b="1" baseline="0" dirty="0" smtClean="0">
                <a:solidFill>
                  <a:schemeClr val="bg1"/>
                </a:solidFill>
                <a:latin typeface="Arial Narrow" pitchFamily="34" charset="0"/>
              </a:rPr>
              <a:t>SUMMARY</a:t>
            </a:r>
          </a:p>
          <a:p>
            <a:pPr>
              <a:buClr>
                <a:schemeClr val="bg1"/>
              </a:buClr>
              <a:buSzPct val="50000"/>
            </a:pPr>
            <a:endParaRPr lang="en-US" sz="1200" b="1" baseline="0" dirty="0" smtClean="0">
              <a:solidFill>
                <a:schemeClr val="bg1"/>
              </a:solidFill>
              <a:latin typeface="Arial Narrow" pitchFamily="34" charset="0"/>
            </a:endParaRPr>
          </a:p>
          <a:p>
            <a:pPr>
              <a:buClr>
                <a:schemeClr val="bg1"/>
              </a:buClr>
              <a:buSzPct val="50000"/>
            </a:pPr>
            <a:r>
              <a:rPr lang="en-US" sz="1600" b="1" baseline="0" dirty="0" smtClean="0">
                <a:solidFill>
                  <a:schemeClr val="bg1"/>
                </a:solidFill>
                <a:latin typeface="Arial Narrow" pitchFamily="34" charset="0"/>
              </a:rPr>
              <a:t>EX</a:t>
            </a:r>
            <a:r>
              <a:rPr lang="en-US" sz="1600" b="1" baseline="0" dirty="0">
                <a:solidFill>
                  <a:schemeClr val="bg1"/>
                </a:solidFill>
                <a:latin typeface="Arial Narrow" pitchFamily="34" charset="0"/>
              </a:rPr>
              <a:t>. &amp; INFILL HOUSING</a:t>
            </a:r>
          </a:p>
          <a:p>
            <a:pPr marL="168275">
              <a:buClr>
                <a:schemeClr val="bg1"/>
              </a:buClr>
              <a:buSzPct val="50000"/>
            </a:pPr>
            <a:r>
              <a:rPr lang="en-US" sz="1600" i="1" baseline="0" dirty="0">
                <a:solidFill>
                  <a:schemeClr val="bg1"/>
                </a:solidFill>
                <a:latin typeface="Arial Narrow" pitchFamily="34" charset="0"/>
              </a:rPr>
              <a:t>90 units (3 </a:t>
            </a:r>
            <a:r>
              <a:rPr lang="en-US" sz="1600" i="1" baseline="0" dirty="0" smtClean="0">
                <a:solidFill>
                  <a:schemeClr val="bg1"/>
                </a:solidFill>
                <a:latin typeface="Arial Narrow" pitchFamily="34" charset="0"/>
              </a:rPr>
              <a:t>stories)</a:t>
            </a:r>
          </a:p>
          <a:p>
            <a:pPr>
              <a:buClr>
                <a:schemeClr val="bg1"/>
              </a:buClr>
              <a:buSzPct val="50000"/>
            </a:pPr>
            <a:r>
              <a:rPr lang="en-US" sz="1600" b="1" baseline="0" dirty="0" smtClean="0">
                <a:solidFill>
                  <a:schemeClr val="bg1"/>
                </a:solidFill>
                <a:latin typeface="Arial Narrow" pitchFamily="34" charset="0"/>
              </a:rPr>
              <a:t>TOWNHOMES</a:t>
            </a:r>
          </a:p>
          <a:p>
            <a:pPr marL="168275">
              <a:buClr>
                <a:schemeClr val="bg1"/>
              </a:buClr>
              <a:buSzPct val="50000"/>
            </a:pPr>
            <a:r>
              <a:rPr lang="en-US" sz="1600" i="1" baseline="0" dirty="0" smtClean="0">
                <a:solidFill>
                  <a:schemeClr val="bg1"/>
                </a:solidFill>
                <a:latin typeface="Arial Narrow" pitchFamily="34" charset="0"/>
              </a:rPr>
              <a:t>80 </a:t>
            </a:r>
            <a:r>
              <a:rPr lang="en-US" sz="1600" i="1" baseline="0" dirty="0">
                <a:solidFill>
                  <a:schemeClr val="bg1"/>
                </a:solidFill>
                <a:latin typeface="Arial Narrow" pitchFamily="34" charset="0"/>
              </a:rPr>
              <a:t>units (2 stories</a:t>
            </a:r>
            <a:r>
              <a:rPr lang="en-US" sz="1600" i="1" baseline="0" dirty="0" smtClean="0">
                <a:solidFill>
                  <a:schemeClr val="bg1"/>
                </a:solidFill>
                <a:latin typeface="Arial Narrow" pitchFamily="34" charset="0"/>
              </a:rPr>
              <a:t>)</a:t>
            </a:r>
          </a:p>
          <a:p>
            <a:pPr marL="177800" indent="-177800">
              <a:buClr>
                <a:schemeClr val="bg1"/>
              </a:buClr>
              <a:buSzPct val="50000"/>
            </a:pPr>
            <a:r>
              <a:rPr lang="en-US" sz="1600" b="1" baseline="0" dirty="0" smtClean="0">
                <a:solidFill>
                  <a:schemeClr val="bg1"/>
                </a:solidFill>
                <a:latin typeface="Arial Narrow" pitchFamily="34" charset="0"/>
              </a:rPr>
              <a:t>CONDOMINIUMS</a:t>
            </a:r>
            <a:endParaRPr lang="en-US" sz="1600" b="1" baseline="0" dirty="0">
              <a:solidFill>
                <a:schemeClr val="bg1"/>
              </a:solidFill>
              <a:latin typeface="Arial Narrow" pitchFamily="34" charset="0"/>
            </a:endParaRPr>
          </a:p>
          <a:p>
            <a:pPr marL="168275">
              <a:buClr>
                <a:schemeClr val="bg1"/>
              </a:buClr>
              <a:buSzPct val="50000"/>
            </a:pPr>
            <a:r>
              <a:rPr lang="en-US" sz="1600" i="1" baseline="0" dirty="0">
                <a:solidFill>
                  <a:schemeClr val="bg1"/>
                </a:solidFill>
                <a:latin typeface="Arial Narrow" pitchFamily="34" charset="0"/>
              </a:rPr>
              <a:t>210 units (6 stories</a:t>
            </a:r>
            <a:r>
              <a:rPr lang="en-US" sz="1600" b="1" i="1" baseline="0" dirty="0">
                <a:solidFill>
                  <a:schemeClr val="bg1"/>
                </a:solidFill>
                <a:latin typeface="Arial Narrow" pitchFamily="34" charset="0"/>
              </a:rPr>
              <a:t>)</a:t>
            </a:r>
          </a:p>
          <a:p>
            <a:pPr marL="168275" indent="-168275">
              <a:buClr>
                <a:schemeClr val="bg1"/>
              </a:buClr>
              <a:buSzPct val="50000"/>
            </a:pPr>
            <a:r>
              <a:rPr lang="en-US" sz="1600" b="1" baseline="0" dirty="0" smtClean="0">
                <a:solidFill>
                  <a:schemeClr val="bg1"/>
                </a:solidFill>
                <a:latin typeface="Arial Narrow" pitchFamily="34" charset="0"/>
              </a:rPr>
              <a:t>APARTMENTS &amp; </a:t>
            </a:r>
            <a:br>
              <a:rPr lang="en-US" sz="1600" b="1" baseline="0" dirty="0" smtClean="0">
                <a:solidFill>
                  <a:schemeClr val="bg1"/>
                </a:solidFill>
                <a:latin typeface="Arial Narrow" pitchFamily="34" charset="0"/>
              </a:rPr>
            </a:br>
            <a:r>
              <a:rPr lang="en-US" sz="1600" b="1" baseline="0" dirty="0" smtClean="0">
                <a:solidFill>
                  <a:schemeClr val="bg1"/>
                </a:solidFill>
                <a:latin typeface="Arial Narrow" pitchFamily="34" charset="0"/>
              </a:rPr>
              <a:t>AFFORDABLE APTS.</a:t>
            </a:r>
            <a:endParaRPr lang="en-US" sz="1600" b="1" baseline="0" dirty="0">
              <a:solidFill>
                <a:schemeClr val="bg1"/>
              </a:solidFill>
              <a:latin typeface="Arial Narrow" pitchFamily="34" charset="0"/>
            </a:endParaRPr>
          </a:p>
          <a:p>
            <a:pPr marL="168275">
              <a:buClr>
                <a:schemeClr val="bg1"/>
              </a:buClr>
              <a:buSzPct val="50000"/>
            </a:pPr>
            <a:r>
              <a:rPr lang="en-US" sz="1600" i="1" baseline="0" dirty="0" smtClean="0">
                <a:solidFill>
                  <a:schemeClr val="bg1"/>
                </a:solidFill>
                <a:latin typeface="Arial Narrow" pitchFamily="34" charset="0"/>
              </a:rPr>
              <a:t>670 + 350 </a:t>
            </a:r>
            <a:r>
              <a:rPr lang="en-US" sz="1600" i="1" baseline="0" dirty="0">
                <a:solidFill>
                  <a:schemeClr val="bg1"/>
                </a:solidFill>
                <a:latin typeface="Arial Narrow" pitchFamily="34" charset="0"/>
              </a:rPr>
              <a:t>units </a:t>
            </a:r>
            <a:r>
              <a:rPr lang="en-US" sz="1600" i="1" baseline="0" dirty="0" smtClean="0">
                <a:solidFill>
                  <a:schemeClr val="bg1"/>
                </a:solidFill>
                <a:latin typeface="Arial Narrow" pitchFamily="34" charset="0"/>
              </a:rPr>
              <a:t>(3-4 </a:t>
            </a:r>
            <a:r>
              <a:rPr lang="en-US" sz="1600" i="1" baseline="0" dirty="0">
                <a:solidFill>
                  <a:schemeClr val="bg1"/>
                </a:solidFill>
                <a:latin typeface="Arial Narrow" pitchFamily="34" charset="0"/>
              </a:rPr>
              <a:t>stories</a:t>
            </a:r>
            <a:r>
              <a:rPr lang="en-US" sz="1600" i="1" baseline="0" dirty="0" smtClean="0">
                <a:solidFill>
                  <a:schemeClr val="bg1"/>
                </a:solidFill>
                <a:latin typeface="Arial Narrow" pitchFamily="34" charset="0"/>
              </a:rPr>
              <a:t>)</a:t>
            </a:r>
          </a:p>
          <a:p>
            <a:pPr marL="177800" indent="-177800">
              <a:buClr>
                <a:schemeClr val="bg1"/>
              </a:buClr>
              <a:buSzPct val="50000"/>
            </a:pPr>
            <a:r>
              <a:rPr lang="en-US" sz="1600" b="1" baseline="0" dirty="0" smtClean="0">
                <a:solidFill>
                  <a:schemeClr val="bg1"/>
                </a:solidFill>
                <a:latin typeface="Arial Narrow" pitchFamily="34" charset="0"/>
              </a:rPr>
              <a:t>STUDENT HOUSING</a:t>
            </a:r>
            <a:endParaRPr lang="en-US" sz="1600" b="1" baseline="0" dirty="0">
              <a:solidFill>
                <a:schemeClr val="bg1"/>
              </a:solidFill>
              <a:latin typeface="Arial Narrow" pitchFamily="34" charset="0"/>
            </a:endParaRPr>
          </a:p>
          <a:p>
            <a:pPr marL="168275">
              <a:buClr>
                <a:schemeClr val="bg1"/>
              </a:buClr>
              <a:buSzPct val="50000"/>
            </a:pPr>
            <a:r>
              <a:rPr lang="en-US" sz="1600" i="1" baseline="0" dirty="0" smtClean="0">
                <a:solidFill>
                  <a:schemeClr val="bg1"/>
                </a:solidFill>
                <a:latin typeface="Arial Narrow" pitchFamily="34" charset="0"/>
              </a:rPr>
              <a:t>500 units (4-5 </a:t>
            </a:r>
            <a:r>
              <a:rPr lang="en-US" sz="1600" i="1" baseline="0" dirty="0">
                <a:solidFill>
                  <a:schemeClr val="bg1"/>
                </a:solidFill>
                <a:latin typeface="Arial Narrow" pitchFamily="34" charset="0"/>
              </a:rPr>
              <a:t>stories</a:t>
            </a:r>
            <a:r>
              <a:rPr lang="en-US" sz="1600" b="1" i="1" baseline="0" dirty="0">
                <a:solidFill>
                  <a:schemeClr val="bg1"/>
                </a:solidFill>
                <a:latin typeface="Arial Narrow" pitchFamily="34" charset="0"/>
              </a:rPr>
              <a:t>)</a:t>
            </a:r>
          </a:p>
          <a:p>
            <a:pPr>
              <a:buClr>
                <a:schemeClr val="bg1"/>
              </a:buClr>
              <a:buSzPct val="50000"/>
            </a:pPr>
            <a:r>
              <a:rPr lang="en-US" sz="1600" b="1" baseline="0" dirty="0" smtClean="0">
                <a:solidFill>
                  <a:schemeClr val="bg1"/>
                </a:solidFill>
                <a:latin typeface="Arial Narrow" pitchFamily="34" charset="0"/>
              </a:rPr>
              <a:t>MIXED USE</a:t>
            </a:r>
          </a:p>
          <a:p>
            <a:pPr marL="168275">
              <a:buClr>
                <a:schemeClr val="bg1"/>
              </a:buClr>
              <a:buSzPct val="50000"/>
            </a:pPr>
            <a:r>
              <a:rPr lang="en-US" sz="1600" i="1" baseline="0" dirty="0">
                <a:solidFill>
                  <a:schemeClr val="bg1"/>
                </a:solidFill>
                <a:latin typeface="Arial Narrow" pitchFamily="34" charset="0"/>
              </a:rPr>
              <a:t>0.25-0.5M sq. </a:t>
            </a:r>
            <a:r>
              <a:rPr lang="en-US" sz="1600" i="1" baseline="0" dirty="0" smtClean="0">
                <a:solidFill>
                  <a:schemeClr val="bg1"/>
                </a:solidFill>
                <a:latin typeface="Arial Narrow" pitchFamily="34" charset="0"/>
              </a:rPr>
              <a:t>ft. (3-6 </a:t>
            </a:r>
            <a:r>
              <a:rPr lang="en-US" sz="1600" i="1" baseline="0" dirty="0">
                <a:solidFill>
                  <a:schemeClr val="bg1"/>
                </a:solidFill>
                <a:latin typeface="Arial Narrow" pitchFamily="34" charset="0"/>
              </a:rPr>
              <a:t>stories</a:t>
            </a:r>
            <a:r>
              <a:rPr lang="en-US" sz="1600" b="1" i="1" baseline="0" dirty="0" smtClean="0">
                <a:solidFill>
                  <a:schemeClr val="bg1"/>
                </a:solidFill>
                <a:latin typeface="Arial Narrow" pitchFamily="34" charset="0"/>
              </a:rPr>
              <a:t>)</a:t>
            </a:r>
            <a:endParaRPr lang="en-US" sz="1600" b="1" baseline="0" dirty="0" smtClean="0">
              <a:solidFill>
                <a:schemeClr val="bg1"/>
              </a:solidFill>
              <a:latin typeface="Arial Narrow" pitchFamily="34" charset="0"/>
            </a:endParaRPr>
          </a:p>
          <a:p>
            <a:pPr>
              <a:buClr>
                <a:schemeClr val="bg1"/>
              </a:buClr>
              <a:buSzPct val="50000"/>
            </a:pPr>
            <a:r>
              <a:rPr lang="en-US" sz="1600" b="1" baseline="0" dirty="0" smtClean="0">
                <a:solidFill>
                  <a:schemeClr val="bg1"/>
                </a:solidFill>
                <a:latin typeface="Arial Narrow" pitchFamily="34" charset="0"/>
              </a:rPr>
              <a:t>RETAIL</a:t>
            </a:r>
            <a:endParaRPr lang="en-US" sz="1600" b="1" baseline="0" dirty="0">
              <a:solidFill>
                <a:schemeClr val="bg1"/>
              </a:solidFill>
              <a:latin typeface="Arial Narrow" pitchFamily="34" charset="0"/>
            </a:endParaRPr>
          </a:p>
          <a:p>
            <a:pPr marL="168275">
              <a:buClr>
                <a:schemeClr val="bg1"/>
              </a:buClr>
              <a:buSzPct val="50000"/>
            </a:pPr>
            <a:r>
              <a:rPr lang="en-US" sz="1600" i="1" baseline="0" dirty="0">
                <a:solidFill>
                  <a:schemeClr val="bg1"/>
                </a:solidFill>
                <a:latin typeface="Arial Narrow" pitchFamily="34" charset="0"/>
              </a:rPr>
              <a:t>Olive = </a:t>
            </a:r>
            <a:r>
              <a:rPr lang="en-US" sz="1600" i="1" baseline="0" dirty="0" smtClean="0">
                <a:solidFill>
                  <a:schemeClr val="bg1"/>
                </a:solidFill>
                <a:latin typeface="Arial Narrow" pitchFamily="34" charset="0"/>
              </a:rPr>
              <a:t>10,000 </a:t>
            </a:r>
            <a:r>
              <a:rPr lang="en-US" sz="1600" i="1" baseline="0" dirty="0">
                <a:solidFill>
                  <a:schemeClr val="bg1"/>
                </a:solidFill>
                <a:latin typeface="Arial Narrow" pitchFamily="34" charset="0"/>
              </a:rPr>
              <a:t>sq. ft.</a:t>
            </a:r>
          </a:p>
          <a:p>
            <a:pPr marL="168275">
              <a:buClr>
                <a:schemeClr val="bg1"/>
              </a:buClr>
              <a:buSzPct val="50000"/>
            </a:pPr>
            <a:r>
              <a:rPr lang="en-US" sz="1600" i="1" baseline="0" dirty="0">
                <a:solidFill>
                  <a:schemeClr val="bg1"/>
                </a:solidFill>
                <a:latin typeface="Arial Narrow" pitchFamily="34" charset="0"/>
              </a:rPr>
              <a:t>Delmar  = </a:t>
            </a:r>
            <a:r>
              <a:rPr lang="en-US" sz="1600" i="1" baseline="0" dirty="0" smtClean="0">
                <a:solidFill>
                  <a:schemeClr val="bg1"/>
                </a:solidFill>
                <a:latin typeface="Arial Narrow" pitchFamily="34" charset="0"/>
              </a:rPr>
              <a:t>30,000 </a:t>
            </a:r>
            <a:r>
              <a:rPr lang="en-US" sz="1600" i="1" baseline="0" dirty="0">
                <a:solidFill>
                  <a:schemeClr val="bg1"/>
                </a:solidFill>
                <a:latin typeface="Arial Narrow" pitchFamily="34" charset="0"/>
              </a:rPr>
              <a:t>sq. </a:t>
            </a:r>
            <a:r>
              <a:rPr lang="en-US" sz="1600" i="1" baseline="0" dirty="0" smtClean="0">
                <a:solidFill>
                  <a:schemeClr val="bg1"/>
                </a:solidFill>
                <a:latin typeface="Arial Narrow" pitchFamily="34" charset="0"/>
              </a:rPr>
              <a:t>ft. </a:t>
            </a:r>
            <a:r>
              <a:rPr lang="en-US" sz="1600" i="1" baseline="0" dirty="0">
                <a:solidFill>
                  <a:schemeClr val="bg1"/>
                </a:solidFill>
                <a:latin typeface="Arial Narrow" pitchFamily="34" charset="0"/>
              </a:rPr>
              <a:t>grocery &amp; 1,200 linear ft. of </a:t>
            </a:r>
            <a:r>
              <a:rPr lang="en-US" sz="1600" i="1" baseline="0" dirty="0" smtClean="0">
                <a:solidFill>
                  <a:schemeClr val="bg1"/>
                </a:solidFill>
                <a:latin typeface="Arial Narrow" pitchFamily="34" charset="0"/>
              </a:rPr>
              <a:t>stores</a:t>
            </a:r>
            <a:endParaRPr lang="en-US" sz="2000" b="1" baseline="0" dirty="0" smtClean="0">
              <a:solidFill>
                <a:schemeClr val="bg1"/>
              </a:solidFill>
              <a:latin typeface="Arial Narrow" pitchFamily="34" charset="0"/>
            </a:endParaRPr>
          </a:p>
        </p:txBody>
      </p:sp>
    </p:spTree>
    <p:extLst>
      <p:ext uri="{BB962C8B-B14F-4D97-AF65-F5344CB8AC3E}">
        <p14:creationId xmlns:p14="http://schemas.microsoft.com/office/powerpoint/2010/main" val="368724723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457199" y="1143000"/>
            <a:ext cx="3889376" cy="4370427"/>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NEXT STEPS…</a:t>
            </a:r>
          </a:p>
          <a:p>
            <a:pPr>
              <a:buClr>
                <a:schemeClr val="bg1"/>
              </a:buClr>
              <a:buSzPct val="50000"/>
              <a:buFont typeface="Arial" pitchFamily="34" charset="0"/>
              <a:buChar char="•"/>
            </a:pPr>
            <a:endParaRPr lang="en-US" sz="1400" baseline="0" dirty="0" smtClean="0">
              <a:solidFill>
                <a:srgbClr val="FFFFFF"/>
              </a:solidFill>
              <a:latin typeface="Arial Narrow" pitchFamily="34" charset="0"/>
            </a:endParaRPr>
          </a:p>
          <a:p>
            <a:pPr marL="169863" indent="-169863">
              <a:buClr>
                <a:schemeClr val="bg1"/>
              </a:buClr>
              <a:buSzPct val="100000"/>
              <a:buFont typeface="Arial" pitchFamily="34" charset="0"/>
              <a:buChar char="•"/>
            </a:pPr>
            <a:r>
              <a:rPr lang="en-US" sz="1600" baseline="0" dirty="0" smtClean="0">
                <a:solidFill>
                  <a:srgbClr val="FFFFFF"/>
                </a:solidFill>
                <a:latin typeface="Arial Narrow" pitchFamily="34" charset="0"/>
              </a:rPr>
              <a:t>Develop the </a:t>
            </a:r>
            <a:r>
              <a:rPr lang="en-US" sz="1600" b="1" baseline="0" dirty="0" smtClean="0">
                <a:solidFill>
                  <a:srgbClr val="FFFFFF"/>
                </a:solidFill>
                <a:latin typeface="Arial Narrow" pitchFamily="34" charset="0"/>
              </a:rPr>
              <a:t>Draft Neighborhood Sustainability Plan</a:t>
            </a:r>
          </a:p>
          <a:p>
            <a:pPr marL="169863" indent="-169863">
              <a:buClr>
                <a:schemeClr val="bg1"/>
              </a:buClr>
              <a:buSzPct val="100000"/>
              <a:buFont typeface="Arial" pitchFamily="34" charset="0"/>
              <a:buChar char="•"/>
            </a:pPr>
            <a:endParaRPr lang="en-US" sz="1600" b="1" baseline="0" dirty="0">
              <a:solidFill>
                <a:srgbClr val="FFFFFF"/>
              </a:solidFill>
              <a:latin typeface="Arial Narrow" pitchFamily="34" charset="0"/>
            </a:endParaRPr>
          </a:p>
          <a:p>
            <a:pPr marL="169863" indent="-169863">
              <a:buClr>
                <a:schemeClr val="bg1"/>
              </a:buClr>
              <a:buSzPct val="100000"/>
              <a:buFont typeface="Arial" pitchFamily="34" charset="0"/>
              <a:buChar char="•"/>
            </a:pPr>
            <a:r>
              <a:rPr lang="en-US" sz="1600" baseline="0" dirty="0" smtClean="0">
                <a:solidFill>
                  <a:srgbClr val="FFFFFF"/>
                </a:solidFill>
                <a:latin typeface="Arial Narrow" pitchFamily="34" charset="0"/>
              </a:rPr>
              <a:t>Create the </a:t>
            </a:r>
            <a:r>
              <a:rPr lang="en-US" sz="1600" b="1" baseline="0" dirty="0" smtClean="0">
                <a:solidFill>
                  <a:srgbClr val="FFFFFF"/>
                </a:solidFill>
                <a:latin typeface="Arial Narrow" pitchFamily="34" charset="0"/>
              </a:rPr>
              <a:t>Thirty-Percent (30%) Design Development </a:t>
            </a:r>
            <a:r>
              <a:rPr lang="en-US" sz="1600" baseline="0" dirty="0" smtClean="0">
                <a:solidFill>
                  <a:srgbClr val="FFFFFF"/>
                </a:solidFill>
                <a:latin typeface="Arial Narrow" pitchFamily="34" charset="0"/>
              </a:rPr>
              <a:t>drawings for Metcalfe Park and Ackert Park</a:t>
            </a:r>
          </a:p>
          <a:p>
            <a:pPr marL="169863" indent="-169863">
              <a:buClr>
                <a:schemeClr val="bg1"/>
              </a:buClr>
              <a:buSzPct val="100000"/>
              <a:buFont typeface="Arial" pitchFamily="34" charset="0"/>
              <a:buChar char="•"/>
            </a:pPr>
            <a:endParaRPr lang="en-US" sz="1600" baseline="0" dirty="0" smtClean="0">
              <a:solidFill>
                <a:srgbClr val="FFFFFF"/>
              </a:solidFill>
              <a:latin typeface="Arial Narrow" pitchFamily="34" charset="0"/>
            </a:endParaRPr>
          </a:p>
          <a:p>
            <a:pPr marL="169863" indent="-169863">
              <a:buClr>
                <a:schemeClr val="bg1"/>
              </a:buClr>
              <a:buSzPct val="100000"/>
              <a:buFont typeface="Arial" pitchFamily="34" charset="0"/>
              <a:buChar char="•"/>
            </a:pPr>
            <a:r>
              <a:rPr lang="en-US" sz="1600" baseline="0" dirty="0" smtClean="0">
                <a:solidFill>
                  <a:srgbClr val="FFFFFF"/>
                </a:solidFill>
                <a:latin typeface="Arial Narrow" pitchFamily="34" charset="0"/>
              </a:rPr>
              <a:t>Present the Draft Neighborhood Sustainability Plan to the Parkview Planning Partners and the community in </a:t>
            </a:r>
            <a:r>
              <a:rPr lang="en-US" sz="1600" b="1" baseline="0" dirty="0" smtClean="0">
                <a:solidFill>
                  <a:srgbClr val="FFFFFF"/>
                </a:solidFill>
                <a:latin typeface="Arial Narrow" pitchFamily="34" charset="0"/>
              </a:rPr>
              <a:t>Public Workshop 03 on November 9, 2011</a:t>
            </a:r>
            <a:endParaRPr lang="en-US" sz="1600" b="1" baseline="0" dirty="0">
              <a:solidFill>
                <a:srgbClr val="FFFFFF"/>
              </a:solidFill>
              <a:latin typeface="Arial Narrow" pitchFamily="34" charset="0"/>
            </a:endParaRPr>
          </a:p>
          <a:p>
            <a:pPr marL="169863" indent="-169863">
              <a:buClr>
                <a:schemeClr val="bg1"/>
              </a:buClr>
              <a:buSzPct val="100000"/>
              <a:buFont typeface="Arial" pitchFamily="34" charset="0"/>
              <a:buChar char="•"/>
            </a:pPr>
            <a:endParaRPr lang="en-US" sz="1600" baseline="0" dirty="0" smtClean="0">
              <a:solidFill>
                <a:srgbClr val="FFFFFF"/>
              </a:solidFill>
              <a:latin typeface="Arial Narrow" pitchFamily="34" charset="0"/>
            </a:endParaRPr>
          </a:p>
          <a:p>
            <a:pPr marL="169863" indent="-169863">
              <a:buClr>
                <a:schemeClr val="bg1"/>
              </a:buClr>
              <a:buSzPct val="100000"/>
              <a:buFont typeface="Arial" pitchFamily="34" charset="0"/>
              <a:buChar char="•"/>
            </a:pPr>
            <a:r>
              <a:rPr lang="en-US" sz="1600" b="1" baseline="0" dirty="0" smtClean="0">
                <a:solidFill>
                  <a:srgbClr val="FFFFFF"/>
                </a:solidFill>
                <a:latin typeface="Arial Narrow" pitchFamily="34" charset="0"/>
              </a:rPr>
              <a:t>Continue to work and coordinate with University City and City of St. Louis staff and community stakeholders</a:t>
            </a:r>
          </a:p>
        </p:txBody>
      </p:sp>
      <p:grpSp>
        <p:nvGrpSpPr>
          <p:cNvPr id="2" name="Group 10"/>
          <p:cNvGrpSpPr/>
          <p:nvPr/>
        </p:nvGrpSpPr>
        <p:grpSpPr>
          <a:xfrm>
            <a:off x="4346575" y="1143000"/>
            <a:ext cx="4568826" cy="5486400"/>
            <a:chOff x="4346575" y="1143000"/>
            <a:chExt cx="4568826" cy="5486400"/>
          </a:xfrm>
        </p:grpSpPr>
        <p:pic>
          <p:nvPicPr>
            <p:cNvPr id="12" name="Picture 11" descr="DSC_5611.tif"/>
            <p:cNvPicPr>
              <a:picLocks noChangeAspect="1"/>
            </p:cNvPicPr>
            <p:nvPr/>
          </p:nvPicPr>
          <p:blipFill>
            <a:blip r:embed="rId2" cstate="screen"/>
            <a:stretch>
              <a:fillRect/>
            </a:stretch>
          </p:blipFill>
          <p:spPr>
            <a:xfrm>
              <a:off x="4346575" y="1143001"/>
              <a:ext cx="1606550" cy="2466082"/>
            </a:xfrm>
            <a:prstGeom prst="rect">
              <a:avLst/>
            </a:prstGeom>
          </p:spPr>
        </p:pic>
        <p:pic>
          <p:nvPicPr>
            <p:cNvPr id="13" name="Picture 12" descr="DSC_5656.tif"/>
            <p:cNvPicPr>
              <a:picLocks noChangeAspect="1"/>
            </p:cNvPicPr>
            <p:nvPr/>
          </p:nvPicPr>
          <p:blipFill>
            <a:blip r:embed="rId3" cstate="screen"/>
            <a:stretch>
              <a:fillRect/>
            </a:stretch>
          </p:blipFill>
          <p:spPr>
            <a:xfrm rot="16200000">
              <a:off x="6500627" y="4214625"/>
              <a:ext cx="2924172" cy="1905377"/>
            </a:xfrm>
            <a:prstGeom prst="rect">
              <a:avLst/>
            </a:prstGeom>
          </p:spPr>
        </p:pic>
        <p:pic>
          <p:nvPicPr>
            <p:cNvPr id="15" name="Picture 14" descr="DSC_5572.tif"/>
            <p:cNvPicPr>
              <a:picLocks noChangeAspect="1"/>
            </p:cNvPicPr>
            <p:nvPr/>
          </p:nvPicPr>
          <p:blipFill>
            <a:blip r:embed="rId4" cstate="screen"/>
            <a:srcRect/>
            <a:stretch>
              <a:fillRect/>
            </a:stretch>
          </p:blipFill>
          <p:spPr>
            <a:xfrm>
              <a:off x="6048375" y="1143000"/>
              <a:ext cx="2867025" cy="2468880"/>
            </a:xfrm>
            <a:prstGeom prst="rect">
              <a:avLst/>
            </a:prstGeom>
          </p:spPr>
        </p:pic>
        <p:pic>
          <p:nvPicPr>
            <p:cNvPr id="16" name="Picture 15" descr="Delmar Loop_02.jpg"/>
            <p:cNvPicPr>
              <a:picLocks noChangeAspect="1"/>
            </p:cNvPicPr>
            <p:nvPr/>
          </p:nvPicPr>
          <p:blipFill>
            <a:blip r:embed="rId5" cstate="screen"/>
            <a:srcRect/>
            <a:stretch>
              <a:fillRect/>
            </a:stretch>
          </p:blipFill>
          <p:spPr>
            <a:xfrm>
              <a:off x="4346575" y="3705226"/>
              <a:ext cx="2562979" cy="1314449"/>
            </a:xfrm>
            <a:prstGeom prst="rect">
              <a:avLst/>
            </a:prstGeom>
          </p:spPr>
        </p:pic>
        <p:pic>
          <p:nvPicPr>
            <p:cNvPr id="17" name="Picture 16" descr="DSC_5605.tif"/>
            <p:cNvPicPr>
              <a:picLocks noChangeAspect="1"/>
            </p:cNvPicPr>
            <p:nvPr/>
          </p:nvPicPr>
          <p:blipFill>
            <a:blip r:embed="rId6" cstate="screen"/>
            <a:srcRect/>
            <a:stretch>
              <a:fillRect/>
            </a:stretch>
          </p:blipFill>
          <p:spPr>
            <a:xfrm>
              <a:off x="4346575" y="5105400"/>
              <a:ext cx="2560320" cy="1524000"/>
            </a:xfrm>
            <a:prstGeom prst="rect">
              <a:avLst/>
            </a:prstGeom>
          </p:spPr>
        </p:pic>
      </p:grpSp>
    </p:spTree>
    <p:extLst>
      <p:ext uri="{BB962C8B-B14F-4D97-AF65-F5344CB8AC3E}">
        <p14:creationId xmlns:p14="http://schemas.microsoft.com/office/powerpoint/2010/main" val="273771538"/>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43" y="1631950"/>
            <a:ext cx="7633715" cy="5226049"/>
          </a:xfrm>
          <a:prstGeom prst="rect">
            <a:avLst/>
          </a:prstGeom>
        </p:spPr>
      </p:pic>
      <p:sp>
        <p:nvSpPr>
          <p:cNvPr id="6" name="Text Box 2"/>
          <p:cNvSpPr txBox="1">
            <a:spLocks noChangeArrowheads="1"/>
          </p:cNvSpPr>
          <p:nvPr/>
        </p:nvSpPr>
        <p:spPr bwMode="auto">
          <a:xfrm>
            <a:off x="457198" y="1143000"/>
            <a:ext cx="8458201" cy="461665"/>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PROJECT WEBSITE:  </a:t>
            </a:r>
            <a:r>
              <a:rPr lang="en-US" sz="2400" b="1" i="1" baseline="0" dirty="0" smtClean="0">
                <a:solidFill>
                  <a:schemeClr val="bg1"/>
                </a:solidFill>
                <a:latin typeface="Arial Narrow" pitchFamily="34" charset="0"/>
              </a:rPr>
              <a:t>http://www.parkviewgardenvision.org/</a:t>
            </a:r>
            <a:endParaRPr lang="en-US" sz="2400" b="1" baseline="0" dirty="0" smtClean="0">
              <a:solidFill>
                <a:schemeClr val="bg1"/>
              </a:solidFill>
              <a:latin typeface="Arial Narrow" pitchFamily="34" charset="0"/>
            </a:endParaRPr>
          </a:p>
        </p:txBody>
      </p:sp>
    </p:spTree>
    <p:extLst>
      <p:ext uri="{BB962C8B-B14F-4D97-AF65-F5344CB8AC3E}">
        <p14:creationId xmlns:p14="http://schemas.microsoft.com/office/powerpoint/2010/main" val="78246406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769765" y="1143000"/>
            <a:ext cx="7604470" cy="4955229"/>
            <a:chOff x="1060762" y="1019175"/>
            <a:chExt cx="7604470" cy="4955229"/>
          </a:xfrm>
        </p:grpSpPr>
        <p:pic>
          <p:nvPicPr>
            <p:cNvPr id="3" name="Picture 2" descr="DSC_4924.jpg"/>
            <p:cNvPicPr>
              <a:picLocks noChangeAspect="1"/>
            </p:cNvPicPr>
            <p:nvPr/>
          </p:nvPicPr>
          <p:blipFill>
            <a:blip r:embed="rId2" cstate="screen">
              <a:lum bright="-50000" contrast="-40000"/>
            </a:blip>
            <a:srcRect/>
            <a:stretch>
              <a:fillRect/>
            </a:stretch>
          </p:blipFill>
          <p:spPr>
            <a:xfrm>
              <a:off x="1060762" y="1020724"/>
              <a:ext cx="2412983" cy="1600200"/>
            </a:xfrm>
            <a:prstGeom prst="rect">
              <a:avLst/>
            </a:prstGeom>
          </p:spPr>
        </p:pic>
        <p:pic>
          <p:nvPicPr>
            <p:cNvPr id="4" name="Picture 3" descr="DSC_4922.jpg"/>
            <p:cNvPicPr>
              <a:picLocks noChangeAspect="1"/>
            </p:cNvPicPr>
            <p:nvPr/>
          </p:nvPicPr>
          <p:blipFill>
            <a:blip r:embed="rId3" cstate="screen">
              <a:lum bright="-60000" contrast="-40000"/>
            </a:blip>
            <a:srcRect/>
            <a:stretch>
              <a:fillRect/>
            </a:stretch>
          </p:blipFill>
          <p:spPr>
            <a:xfrm>
              <a:off x="6210300" y="1020724"/>
              <a:ext cx="2454932" cy="1600200"/>
            </a:xfrm>
            <a:prstGeom prst="rect">
              <a:avLst/>
            </a:prstGeom>
          </p:spPr>
        </p:pic>
        <p:pic>
          <p:nvPicPr>
            <p:cNvPr id="5" name="Picture 4" descr="DSC_4950.jpg"/>
            <p:cNvPicPr>
              <a:picLocks noChangeAspect="1"/>
            </p:cNvPicPr>
            <p:nvPr/>
          </p:nvPicPr>
          <p:blipFill>
            <a:blip r:embed="rId4" cstate="screen">
              <a:lum bright="-60000" contrast="-40000"/>
            </a:blip>
            <a:srcRect/>
            <a:stretch>
              <a:fillRect/>
            </a:stretch>
          </p:blipFill>
          <p:spPr>
            <a:xfrm rot="16200000">
              <a:off x="765064" y="3004788"/>
              <a:ext cx="1600200" cy="1008803"/>
            </a:xfrm>
            <a:prstGeom prst="rect">
              <a:avLst/>
            </a:prstGeom>
          </p:spPr>
        </p:pic>
        <p:pic>
          <p:nvPicPr>
            <p:cNvPr id="6" name="Picture 5" descr="DSC_4947.jpg"/>
            <p:cNvPicPr>
              <a:picLocks noChangeAspect="1"/>
            </p:cNvPicPr>
            <p:nvPr/>
          </p:nvPicPr>
          <p:blipFill>
            <a:blip r:embed="rId5" cstate="screen">
              <a:lum bright="-50000" contrast="-40000"/>
            </a:blip>
            <a:stretch>
              <a:fillRect/>
            </a:stretch>
          </p:blipFill>
          <p:spPr>
            <a:xfrm>
              <a:off x="2144676" y="2699564"/>
              <a:ext cx="2455817" cy="1600200"/>
            </a:xfrm>
            <a:prstGeom prst="rect">
              <a:avLst/>
            </a:prstGeom>
          </p:spPr>
        </p:pic>
        <p:pic>
          <p:nvPicPr>
            <p:cNvPr id="7" name="Picture 6" descr="DSC_4940.jpg"/>
            <p:cNvPicPr>
              <a:picLocks noChangeAspect="1"/>
            </p:cNvPicPr>
            <p:nvPr/>
          </p:nvPicPr>
          <p:blipFill>
            <a:blip r:embed="rId6" cstate="screen">
              <a:lum bright="-50000" contrast="-40000"/>
            </a:blip>
            <a:srcRect/>
            <a:stretch>
              <a:fillRect/>
            </a:stretch>
          </p:blipFill>
          <p:spPr>
            <a:xfrm>
              <a:off x="4676775" y="2690039"/>
              <a:ext cx="2454932" cy="1600200"/>
            </a:xfrm>
            <a:prstGeom prst="rect">
              <a:avLst/>
            </a:prstGeom>
          </p:spPr>
        </p:pic>
        <p:pic>
          <p:nvPicPr>
            <p:cNvPr id="8" name="Picture 7" descr="DSC_4969.jpg"/>
            <p:cNvPicPr>
              <a:picLocks noChangeAspect="1"/>
            </p:cNvPicPr>
            <p:nvPr/>
          </p:nvPicPr>
          <p:blipFill>
            <a:blip r:embed="rId7" cstate="screen">
              <a:lum bright="-60000" contrast="-40000"/>
            </a:blip>
            <a:stretch>
              <a:fillRect/>
            </a:stretch>
          </p:blipFill>
          <p:spPr>
            <a:xfrm>
              <a:off x="6209415" y="4373318"/>
              <a:ext cx="2455817" cy="1600200"/>
            </a:xfrm>
            <a:prstGeom prst="rect">
              <a:avLst/>
            </a:prstGeom>
          </p:spPr>
        </p:pic>
        <p:pic>
          <p:nvPicPr>
            <p:cNvPr id="9" name="Picture 8" descr="DSC_4973.jpg"/>
            <p:cNvPicPr>
              <a:picLocks noChangeAspect="1"/>
            </p:cNvPicPr>
            <p:nvPr/>
          </p:nvPicPr>
          <p:blipFill>
            <a:blip r:embed="rId8" cstate="screen">
              <a:lum bright="-50000" contrast="-40000"/>
            </a:blip>
            <a:stretch>
              <a:fillRect/>
            </a:stretch>
          </p:blipFill>
          <p:spPr>
            <a:xfrm rot="16200000">
              <a:off x="3278735" y="4648742"/>
              <a:ext cx="1600200" cy="1042683"/>
            </a:xfrm>
            <a:prstGeom prst="rect">
              <a:avLst/>
            </a:prstGeom>
          </p:spPr>
        </p:pic>
        <p:pic>
          <p:nvPicPr>
            <p:cNvPr id="10" name="Picture 9" descr="DSC_4976.jpg"/>
            <p:cNvPicPr>
              <a:picLocks noChangeAspect="1"/>
            </p:cNvPicPr>
            <p:nvPr/>
          </p:nvPicPr>
          <p:blipFill>
            <a:blip r:embed="rId9" cstate="screen">
              <a:lum bright="-60000" contrast="-40000"/>
              <a:extLst>
                <a:ext uri="{28A0092B-C50C-407E-A947-70E740481C1C}">
                  <a14:useLocalDpi xmlns:a14="http://schemas.microsoft.com/office/drawing/2010/main"/>
                </a:ext>
              </a:extLst>
            </a:blip>
            <a:srcRect r="-454"/>
            <a:stretch>
              <a:fillRect/>
            </a:stretch>
          </p:blipFill>
          <p:spPr>
            <a:xfrm>
              <a:off x="1066800" y="4373319"/>
              <a:ext cx="2422837" cy="1600200"/>
            </a:xfrm>
            <a:prstGeom prst="rect">
              <a:avLst/>
            </a:prstGeom>
          </p:spPr>
        </p:pic>
        <p:pic>
          <p:nvPicPr>
            <p:cNvPr id="11" name="Picture 10" descr="DSC_4918.jpg"/>
            <p:cNvPicPr>
              <a:picLocks noChangeAspect="1"/>
            </p:cNvPicPr>
            <p:nvPr/>
          </p:nvPicPr>
          <p:blipFill>
            <a:blip r:embed="rId10" cstate="screen">
              <a:lum bright="-40000" contrast="-40000"/>
            </a:blip>
            <a:srcRect/>
            <a:stretch>
              <a:fillRect/>
            </a:stretch>
          </p:blipFill>
          <p:spPr>
            <a:xfrm>
              <a:off x="3552826" y="1019175"/>
              <a:ext cx="2576181" cy="1592904"/>
            </a:xfrm>
            <a:prstGeom prst="rect">
              <a:avLst/>
            </a:prstGeom>
          </p:spPr>
        </p:pic>
        <p:pic>
          <p:nvPicPr>
            <p:cNvPr id="12" name="Picture 11" descr="DSC_4935.jpg"/>
            <p:cNvPicPr>
              <a:picLocks noChangeAspect="1"/>
            </p:cNvPicPr>
            <p:nvPr/>
          </p:nvPicPr>
          <p:blipFill>
            <a:blip r:embed="rId11" cstate="screen">
              <a:lum bright="-60000" contrast="-40000"/>
            </a:blip>
            <a:srcRect/>
            <a:stretch>
              <a:fillRect/>
            </a:stretch>
          </p:blipFill>
          <p:spPr>
            <a:xfrm rot="16200000">
              <a:off x="7137570" y="2768129"/>
              <a:ext cx="1590982" cy="1445265"/>
            </a:xfrm>
            <a:prstGeom prst="rect">
              <a:avLst/>
            </a:prstGeom>
          </p:spPr>
        </p:pic>
        <p:pic>
          <p:nvPicPr>
            <p:cNvPr id="13" name="Picture 12" descr="DSC_4968.jpg"/>
            <p:cNvPicPr>
              <a:picLocks noChangeAspect="1"/>
            </p:cNvPicPr>
            <p:nvPr/>
          </p:nvPicPr>
          <p:blipFill>
            <a:blip r:embed="rId12" cstate="screen">
              <a:lum bright="-50000" contrast="-40000"/>
            </a:blip>
            <a:srcRect/>
            <a:stretch>
              <a:fillRect/>
            </a:stretch>
          </p:blipFill>
          <p:spPr>
            <a:xfrm>
              <a:off x="4686301" y="4374204"/>
              <a:ext cx="1428749" cy="1600200"/>
            </a:xfrm>
            <a:prstGeom prst="rect">
              <a:avLst/>
            </a:prstGeom>
          </p:spPr>
        </p:pic>
      </p:grpSp>
      <p:sp>
        <p:nvSpPr>
          <p:cNvPr id="21" name="Text Box 6"/>
          <p:cNvSpPr txBox="1">
            <a:spLocks noChangeArrowheads="1"/>
          </p:cNvSpPr>
          <p:nvPr/>
        </p:nvSpPr>
        <p:spPr bwMode="auto">
          <a:xfrm>
            <a:off x="808038" y="2301875"/>
            <a:ext cx="7543800" cy="4370427"/>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US" sz="4800" b="1" kern="1200" baseline="0" dirty="0" smtClean="0">
                <a:solidFill>
                  <a:srgbClr val="FFFFFF"/>
                </a:solidFill>
                <a:effectLst>
                  <a:outerShdw blurRad="38100" dist="38100" dir="2700000" algn="tl">
                    <a:srgbClr val="000000">
                      <a:alpha val="43137"/>
                    </a:srgbClr>
                  </a:outerShdw>
                </a:effectLst>
                <a:latin typeface="Arial Narrow" pitchFamily="34" charset="0"/>
                <a:ea typeface="+mn-ea"/>
                <a:cs typeface="+mn-cs"/>
              </a:rPr>
              <a:t>PROJECT CONTACT:</a:t>
            </a:r>
          </a:p>
          <a:p>
            <a:pPr rtl="0" fontAlgn="base">
              <a:spcBef>
                <a:spcPct val="0"/>
              </a:spcBef>
              <a:spcAft>
                <a:spcPct val="0"/>
              </a:spcAft>
            </a:pPr>
            <a:endParaRPr lang="en-US" b="1" baseline="0" dirty="0" smtClean="0">
              <a:solidFill>
                <a:srgbClr val="FFFFFF"/>
              </a:solidFill>
              <a:effectLst>
                <a:outerShdw blurRad="38100" dist="38100" dir="2700000" algn="tl">
                  <a:srgbClr val="000000">
                    <a:alpha val="43137"/>
                  </a:srgbClr>
                </a:outerShdw>
              </a:effectLst>
              <a:latin typeface="Arial Narrow" pitchFamily="34" charset="0"/>
            </a:endParaRPr>
          </a:p>
          <a:p>
            <a:pPr rtl="0" fontAlgn="base">
              <a:spcBef>
                <a:spcPct val="0"/>
              </a:spcBef>
              <a:spcAft>
                <a:spcPct val="0"/>
              </a:spcAft>
            </a:pPr>
            <a:r>
              <a:rPr lang="en-US" sz="3200" b="1" baseline="0" dirty="0" smtClean="0">
                <a:solidFill>
                  <a:srgbClr val="FFFFFF"/>
                </a:solidFill>
                <a:effectLst>
                  <a:outerShdw blurRad="38100" dist="38100" dir="2700000" algn="tl">
                    <a:srgbClr val="000000">
                      <a:alpha val="43137"/>
                    </a:srgbClr>
                  </a:outerShdw>
                </a:effectLst>
                <a:latin typeface="Arial Narrow" pitchFamily="34" charset="0"/>
              </a:rPr>
              <a:t>Raymond Lai, AICP</a:t>
            </a:r>
            <a:endParaRPr lang="en-US" sz="3200" b="1" i="1" baseline="0" dirty="0" smtClean="0">
              <a:solidFill>
                <a:srgbClr val="FFFFFF"/>
              </a:solidFill>
              <a:effectLst>
                <a:outerShdw blurRad="38100" dist="38100" dir="2700000" algn="tl">
                  <a:srgbClr val="000000">
                    <a:alpha val="43137"/>
                  </a:srgbClr>
                </a:outerShdw>
              </a:effectLst>
              <a:latin typeface="Arial Narrow" pitchFamily="34" charset="0"/>
            </a:endParaRPr>
          </a:p>
          <a:p>
            <a:pPr rtl="0" fontAlgn="base">
              <a:spcBef>
                <a:spcPct val="0"/>
              </a:spcBef>
              <a:spcAft>
                <a:spcPct val="0"/>
              </a:spcAft>
            </a:pPr>
            <a:r>
              <a:rPr lang="en-US" sz="2400" kern="1200" baseline="0" dirty="0" smtClean="0">
                <a:solidFill>
                  <a:srgbClr val="FFFFFF"/>
                </a:solidFill>
                <a:effectLst>
                  <a:outerShdw blurRad="38100" dist="38100" dir="2700000" algn="tl">
                    <a:srgbClr val="000000">
                      <a:alpha val="43137"/>
                    </a:srgbClr>
                  </a:outerShdw>
                </a:effectLst>
                <a:latin typeface="Arial Narrow" pitchFamily="34" charset="0"/>
              </a:rPr>
              <a:t>Deputy Director – Planning, Zoning &amp; Economic Development</a:t>
            </a:r>
          </a:p>
          <a:p>
            <a:pPr rtl="0" fontAlgn="base">
              <a:spcBef>
                <a:spcPct val="0"/>
              </a:spcBef>
              <a:spcAft>
                <a:spcPct val="0"/>
              </a:spcAft>
            </a:pPr>
            <a:r>
              <a:rPr lang="en-US" sz="2400" baseline="0" dirty="0" smtClean="0">
                <a:solidFill>
                  <a:srgbClr val="FFFFFF"/>
                </a:solidFill>
                <a:effectLst>
                  <a:outerShdw blurRad="38100" dist="38100" dir="2700000" algn="tl">
                    <a:srgbClr val="000000">
                      <a:alpha val="43137"/>
                    </a:srgbClr>
                  </a:outerShdw>
                </a:effectLst>
                <a:latin typeface="Arial Narrow" pitchFamily="34" charset="0"/>
              </a:rPr>
              <a:t>Department of Community Development</a:t>
            </a:r>
          </a:p>
          <a:p>
            <a:pPr rtl="0" fontAlgn="base">
              <a:spcBef>
                <a:spcPct val="0"/>
              </a:spcBef>
              <a:spcAft>
                <a:spcPct val="0"/>
              </a:spcAft>
            </a:pPr>
            <a:r>
              <a:rPr lang="en-US" sz="2400" baseline="0" dirty="0" smtClean="0">
                <a:solidFill>
                  <a:srgbClr val="FFFFFF"/>
                </a:solidFill>
                <a:effectLst>
                  <a:outerShdw blurRad="38100" dist="38100" dir="2700000" algn="tl">
                    <a:srgbClr val="000000">
                      <a:alpha val="43137"/>
                    </a:srgbClr>
                  </a:outerShdw>
                </a:effectLst>
                <a:latin typeface="Arial Narrow" pitchFamily="34" charset="0"/>
              </a:rPr>
              <a:t>City of University City</a:t>
            </a:r>
          </a:p>
          <a:p>
            <a:pPr rtl="0" fontAlgn="base">
              <a:spcBef>
                <a:spcPct val="0"/>
              </a:spcBef>
              <a:spcAft>
                <a:spcPct val="0"/>
              </a:spcAft>
            </a:pPr>
            <a:r>
              <a:rPr lang="en-US" sz="2400" baseline="0" dirty="0" smtClean="0">
                <a:solidFill>
                  <a:srgbClr val="FFFFFF"/>
                </a:solidFill>
                <a:effectLst>
                  <a:outerShdw blurRad="38100" dist="38100" dir="2700000" algn="tl">
                    <a:srgbClr val="000000">
                      <a:alpha val="43137"/>
                    </a:srgbClr>
                  </a:outerShdw>
                </a:effectLst>
                <a:latin typeface="Arial Narrow" pitchFamily="34" charset="0"/>
              </a:rPr>
              <a:t>(t) 314.505.8502	(f) 314.862.3168</a:t>
            </a:r>
          </a:p>
          <a:p>
            <a:pPr rtl="0" fontAlgn="base">
              <a:spcBef>
                <a:spcPct val="0"/>
              </a:spcBef>
              <a:spcAft>
                <a:spcPct val="0"/>
              </a:spcAft>
            </a:pPr>
            <a:endParaRPr lang="en-US" sz="2400" baseline="0" dirty="0">
              <a:solidFill>
                <a:srgbClr val="FFFFFF"/>
              </a:solidFill>
              <a:effectLst>
                <a:outerShdw blurRad="38100" dist="38100" dir="2700000" algn="tl">
                  <a:srgbClr val="000000">
                    <a:alpha val="43137"/>
                  </a:srgbClr>
                </a:outerShdw>
              </a:effectLst>
              <a:latin typeface="Arial Narrow" pitchFamily="34" charset="0"/>
            </a:endParaRPr>
          </a:p>
          <a:p>
            <a:pPr rtl="0" fontAlgn="base">
              <a:spcBef>
                <a:spcPct val="0"/>
              </a:spcBef>
              <a:spcAft>
                <a:spcPct val="0"/>
              </a:spcAft>
            </a:pPr>
            <a:r>
              <a:rPr lang="en-US" sz="2800" b="1" baseline="0" dirty="0" smtClean="0">
                <a:solidFill>
                  <a:srgbClr val="FFFFFF"/>
                </a:solidFill>
                <a:effectLst>
                  <a:outerShdw blurRad="38100" dist="38100" dir="2700000" algn="tl">
                    <a:srgbClr val="000000">
                      <a:alpha val="43137"/>
                    </a:srgbClr>
                  </a:outerShdw>
                </a:effectLst>
                <a:latin typeface="Arial Narrow" pitchFamily="34" charset="0"/>
              </a:rPr>
              <a:t>rlai@ucitymo.org</a:t>
            </a:r>
          </a:p>
          <a:p>
            <a:pPr rtl="0" fontAlgn="base">
              <a:spcBef>
                <a:spcPct val="0"/>
              </a:spcBef>
              <a:spcAft>
                <a:spcPct val="0"/>
              </a:spcAft>
            </a:pPr>
            <a:endParaRPr lang="en-US" sz="3200" b="1" i="1" kern="1200" baseline="0" dirty="0" smtClean="0">
              <a:solidFill>
                <a:srgbClr val="FFFFFF"/>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134371882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077177"/>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7525" y="1143000"/>
            <a:ext cx="5857871" cy="3623845"/>
          </a:xfrm>
          <a:prstGeom prst="rect">
            <a:avLst/>
          </a:prstGeom>
        </p:spPr>
      </p:pic>
      <p:sp>
        <p:nvSpPr>
          <p:cNvPr id="6" name="Text Box 2"/>
          <p:cNvSpPr txBox="1">
            <a:spLocks noChangeArrowheads="1"/>
          </p:cNvSpPr>
          <p:nvPr/>
        </p:nvSpPr>
        <p:spPr bwMode="auto">
          <a:xfrm>
            <a:off x="457200" y="1143000"/>
            <a:ext cx="2466976" cy="3816429"/>
          </a:xfrm>
          <a:prstGeom prst="rect">
            <a:avLst/>
          </a:prstGeom>
          <a:noFill/>
          <a:ln w="9525">
            <a:noFill/>
            <a:miter lim="800000"/>
            <a:headEnd/>
            <a:tailEnd/>
          </a:ln>
        </p:spPr>
        <p:txBody>
          <a:bodyPr wrap="square">
            <a:spAutoFit/>
          </a:bodyPr>
          <a:lstStyle/>
          <a:p>
            <a:pPr fontAlgn="base">
              <a:spcBef>
                <a:spcPct val="0"/>
              </a:spcBef>
              <a:spcAft>
                <a:spcPct val="0"/>
              </a:spcAft>
              <a:buFont typeface="Wingdings" pitchFamily="2" charset="2"/>
              <a:buNone/>
            </a:pPr>
            <a:r>
              <a:rPr lang="en-US" b="1" i="1" baseline="0" dirty="0" smtClean="0">
                <a:solidFill>
                  <a:prstClr val="white"/>
                </a:solidFill>
                <a:latin typeface="Arial Narrow" pitchFamily="34" charset="0"/>
              </a:rPr>
              <a:t>Option 1</a:t>
            </a:r>
          </a:p>
          <a:p>
            <a:pPr fontAlgn="base">
              <a:spcBef>
                <a:spcPct val="0"/>
              </a:spcBef>
              <a:spcAft>
                <a:spcPct val="0"/>
              </a:spcAft>
              <a:buFont typeface="Wingdings" pitchFamily="2" charset="2"/>
              <a:buNone/>
            </a:pPr>
            <a:r>
              <a:rPr lang="en-US" sz="2400" b="1" baseline="0" dirty="0" smtClean="0">
                <a:solidFill>
                  <a:prstClr val="white"/>
                </a:solidFill>
                <a:latin typeface="Arial Narrow" pitchFamily="34" charset="0"/>
              </a:rPr>
              <a:t>R </a:t>
            </a:r>
            <a:r>
              <a:rPr lang="en-US" sz="2400" b="1" baseline="0" dirty="0">
                <a:solidFill>
                  <a:prstClr val="white"/>
                </a:solidFill>
                <a:latin typeface="Arial Narrow" pitchFamily="34" charset="0"/>
              </a:rPr>
              <a:t>- MARKET</a:t>
            </a:r>
            <a:endParaRPr lang="en-US" sz="1600" b="1" baseline="0" dirty="0">
              <a:solidFill>
                <a:prstClr val="white"/>
              </a:solidFill>
              <a:latin typeface="Arial Narrow" pitchFamily="34" charset="0"/>
            </a:endParaRPr>
          </a:p>
          <a:p>
            <a:pPr fontAlgn="base">
              <a:spcBef>
                <a:spcPct val="0"/>
              </a:spcBef>
              <a:spcAft>
                <a:spcPct val="0"/>
              </a:spcAft>
              <a:buFont typeface="Wingdings" pitchFamily="2" charset="2"/>
              <a:buNone/>
            </a:pPr>
            <a:r>
              <a:rPr lang="en-US" sz="2000" b="1" baseline="0" dirty="0">
                <a:solidFill>
                  <a:prstClr val="white"/>
                </a:solidFill>
                <a:latin typeface="Arial Narrow" pitchFamily="34" charset="0"/>
              </a:rPr>
              <a:t>SUMMARY</a:t>
            </a:r>
          </a:p>
          <a:p>
            <a:pPr fontAlgn="base">
              <a:spcBef>
                <a:spcPct val="0"/>
              </a:spcBef>
              <a:spcAft>
                <a:spcPct val="0"/>
              </a:spcAft>
              <a:buClr>
                <a:prstClr val="white"/>
              </a:buClr>
              <a:buSzPct val="50000"/>
            </a:pPr>
            <a:endParaRPr lang="en-US" sz="1200" b="1" baseline="0" dirty="0">
              <a:solidFill>
                <a:prstClr val="white"/>
              </a:solidFill>
              <a:latin typeface="Arial Narrow" pitchFamily="34" charset="0"/>
            </a:endParaRPr>
          </a:p>
          <a:p>
            <a:pPr fontAlgn="base">
              <a:spcBef>
                <a:spcPct val="0"/>
              </a:spcBef>
              <a:spcAft>
                <a:spcPct val="0"/>
              </a:spcAft>
              <a:buClr>
                <a:prstClr val="white"/>
              </a:buClr>
              <a:buSzPct val="50000"/>
            </a:pPr>
            <a:r>
              <a:rPr lang="en-US" sz="1400" b="1" baseline="0" dirty="0">
                <a:solidFill>
                  <a:prstClr val="white"/>
                </a:solidFill>
                <a:latin typeface="Arial Narrow" pitchFamily="34" charset="0"/>
              </a:rPr>
              <a:t>EX. &amp; INFILL HOUSING</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90 units (3 stories)</a:t>
            </a:r>
          </a:p>
          <a:p>
            <a:pPr fontAlgn="base">
              <a:spcBef>
                <a:spcPct val="0"/>
              </a:spcBef>
              <a:spcAft>
                <a:spcPct val="0"/>
              </a:spcAft>
              <a:buClr>
                <a:prstClr val="white"/>
              </a:buClr>
              <a:buSzPct val="50000"/>
            </a:pPr>
            <a:r>
              <a:rPr lang="en-US" sz="1400" b="1" baseline="0" dirty="0">
                <a:solidFill>
                  <a:prstClr val="white"/>
                </a:solidFill>
                <a:latin typeface="Arial Narrow" pitchFamily="34" charset="0"/>
              </a:rPr>
              <a:t>TOWNHOMES</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380 units (2 stories)</a:t>
            </a:r>
          </a:p>
          <a:p>
            <a:pPr marL="177800" indent="-177800" fontAlgn="base">
              <a:spcBef>
                <a:spcPct val="0"/>
              </a:spcBef>
              <a:spcAft>
                <a:spcPct val="0"/>
              </a:spcAft>
              <a:buClr>
                <a:prstClr val="white"/>
              </a:buClr>
              <a:buSzPct val="50000"/>
            </a:pPr>
            <a:r>
              <a:rPr lang="en-US" sz="1400" b="1" baseline="0" dirty="0">
                <a:solidFill>
                  <a:prstClr val="white"/>
                </a:solidFill>
                <a:latin typeface="Arial Narrow" pitchFamily="34" charset="0"/>
              </a:rPr>
              <a:t>CONDOMINIUMS</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210 units (6 stories</a:t>
            </a:r>
            <a:r>
              <a:rPr lang="en-US" sz="1400" b="1" i="1" baseline="0" dirty="0">
                <a:solidFill>
                  <a:prstClr val="white"/>
                </a:solidFill>
                <a:latin typeface="Arial Narrow" pitchFamily="34" charset="0"/>
              </a:rPr>
              <a:t>)</a:t>
            </a:r>
          </a:p>
          <a:p>
            <a:pPr fontAlgn="base">
              <a:spcBef>
                <a:spcPct val="0"/>
              </a:spcBef>
              <a:spcAft>
                <a:spcPct val="0"/>
              </a:spcAft>
              <a:buClr>
                <a:prstClr val="white"/>
              </a:buClr>
              <a:buSzPct val="50000"/>
            </a:pPr>
            <a:r>
              <a:rPr lang="en-US" sz="1400" b="1" baseline="0" dirty="0">
                <a:solidFill>
                  <a:prstClr val="white"/>
                </a:solidFill>
                <a:latin typeface="Arial Narrow" pitchFamily="34" charset="0"/>
              </a:rPr>
              <a:t>APARTMENTS/T.O.D.</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650 units (2 stories)</a:t>
            </a:r>
          </a:p>
          <a:p>
            <a:pPr fontAlgn="base">
              <a:spcBef>
                <a:spcPct val="0"/>
              </a:spcBef>
              <a:spcAft>
                <a:spcPct val="0"/>
              </a:spcAft>
              <a:buClr>
                <a:prstClr val="white"/>
              </a:buClr>
              <a:buSzPct val="50000"/>
            </a:pPr>
            <a:r>
              <a:rPr lang="en-US" sz="1400" b="1" baseline="0" dirty="0">
                <a:solidFill>
                  <a:prstClr val="white"/>
                </a:solidFill>
                <a:latin typeface="Arial Narrow" pitchFamily="34" charset="0"/>
              </a:rPr>
              <a:t>RETAIL</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Olive = 6,000 sq. ft.</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Delmar  = 30,000 sq. ft grocery &amp; 1,200 linear ft. of </a:t>
            </a:r>
            <a:r>
              <a:rPr lang="en-US" sz="1400" i="1" baseline="0" dirty="0" smtClean="0">
                <a:solidFill>
                  <a:prstClr val="white"/>
                </a:solidFill>
                <a:latin typeface="Arial Narrow" pitchFamily="34" charset="0"/>
              </a:rPr>
              <a:t>stores</a:t>
            </a:r>
            <a:endParaRPr lang="en-US" sz="2000" b="1" baseline="0" dirty="0">
              <a:solidFill>
                <a:prstClr val="white"/>
              </a:solidFill>
              <a:latin typeface="Arial Narrow" pitchFamily="34" charset="0"/>
            </a:endParaRPr>
          </a:p>
        </p:txBody>
      </p:sp>
    </p:spTree>
    <p:extLst>
      <p:ext uri="{BB962C8B-B14F-4D97-AF65-F5344CB8AC3E}">
        <p14:creationId xmlns:p14="http://schemas.microsoft.com/office/powerpoint/2010/main" val="3344070994"/>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7526" y="1143000"/>
            <a:ext cx="5857869" cy="3623844"/>
          </a:xfrm>
          <a:prstGeom prst="rect">
            <a:avLst/>
          </a:prstGeom>
        </p:spPr>
      </p:pic>
      <p:sp>
        <p:nvSpPr>
          <p:cNvPr id="4" name="Text Box 2"/>
          <p:cNvSpPr txBox="1">
            <a:spLocks noChangeArrowheads="1"/>
          </p:cNvSpPr>
          <p:nvPr/>
        </p:nvSpPr>
        <p:spPr bwMode="auto">
          <a:xfrm>
            <a:off x="457200" y="1143000"/>
            <a:ext cx="2466976" cy="4770537"/>
          </a:xfrm>
          <a:prstGeom prst="rect">
            <a:avLst/>
          </a:prstGeom>
          <a:noFill/>
          <a:ln w="9525">
            <a:noFill/>
            <a:miter lim="800000"/>
            <a:headEnd/>
            <a:tailEnd/>
          </a:ln>
        </p:spPr>
        <p:txBody>
          <a:bodyPr wrap="square">
            <a:spAutoFit/>
          </a:bodyPr>
          <a:lstStyle/>
          <a:p>
            <a:pPr fontAlgn="base">
              <a:spcBef>
                <a:spcPct val="0"/>
              </a:spcBef>
              <a:spcAft>
                <a:spcPct val="0"/>
              </a:spcAft>
              <a:buFont typeface="Wingdings" pitchFamily="2" charset="2"/>
              <a:buNone/>
            </a:pPr>
            <a:r>
              <a:rPr lang="en-US" b="1" i="1" baseline="0" dirty="0" smtClean="0">
                <a:solidFill>
                  <a:prstClr val="white"/>
                </a:solidFill>
                <a:latin typeface="Arial Narrow" pitchFamily="34" charset="0"/>
              </a:rPr>
              <a:t>Option 2</a:t>
            </a:r>
          </a:p>
          <a:p>
            <a:pPr fontAlgn="base">
              <a:spcBef>
                <a:spcPct val="0"/>
              </a:spcBef>
              <a:spcAft>
                <a:spcPct val="0"/>
              </a:spcAft>
              <a:buFont typeface="Wingdings" pitchFamily="2" charset="2"/>
              <a:buNone/>
            </a:pPr>
            <a:r>
              <a:rPr lang="en-US" sz="2400" b="1" baseline="0" dirty="0" smtClean="0">
                <a:solidFill>
                  <a:prstClr val="white"/>
                </a:solidFill>
                <a:latin typeface="Arial Narrow" pitchFamily="34" charset="0"/>
              </a:rPr>
              <a:t>R </a:t>
            </a:r>
            <a:r>
              <a:rPr lang="en-US" sz="2400" b="1" baseline="0" dirty="0">
                <a:solidFill>
                  <a:prstClr val="white"/>
                </a:solidFill>
                <a:latin typeface="Arial Narrow" pitchFamily="34" charset="0"/>
              </a:rPr>
              <a:t>- MARKET +</a:t>
            </a:r>
            <a:endParaRPr lang="en-US" sz="1600" b="1" baseline="0" dirty="0">
              <a:solidFill>
                <a:prstClr val="white"/>
              </a:solidFill>
              <a:latin typeface="Arial Narrow" pitchFamily="34" charset="0"/>
            </a:endParaRPr>
          </a:p>
          <a:p>
            <a:pPr fontAlgn="base">
              <a:spcBef>
                <a:spcPct val="0"/>
              </a:spcBef>
              <a:spcAft>
                <a:spcPct val="0"/>
              </a:spcAft>
              <a:buFont typeface="Wingdings" pitchFamily="2" charset="2"/>
              <a:buNone/>
            </a:pPr>
            <a:r>
              <a:rPr lang="en-US" sz="2000" b="1" baseline="0" dirty="0">
                <a:solidFill>
                  <a:prstClr val="white"/>
                </a:solidFill>
                <a:latin typeface="Arial Narrow" pitchFamily="34" charset="0"/>
              </a:rPr>
              <a:t>SUMMARY</a:t>
            </a:r>
          </a:p>
          <a:p>
            <a:pPr fontAlgn="base">
              <a:spcBef>
                <a:spcPct val="0"/>
              </a:spcBef>
              <a:spcAft>
                <a:spcPct val="0"/>
              </a:spcAft>
              <a:buClr>
                <a:prstClr val="white"/>
              </a:buClr>
              <a:buSzPct val="50000"/>
            </a:pPr>
            <a:endParaRPr lang="en-US" sz="1200" b="1" baseline="0" dirty="0">
              <a:solidFill>
                <a:prstClr val="white"/>
              </a:solidFill>
              <a:latin typeface="Arial Narrow" pitchFamily="34" charset="0"/>
            </a:endParaRPr>
          </a:p>
          <a:p>
            <a:pPr fontAlgn="base">
              <a:spcBef>
                <a:spcPct val="0"/>
              </a:spcBef>
              <a:spcAft>
                <a:spcPct val="0"/>
              </a:spcAft>
              <a:buClr>
                <a:prstClr val="white"/>
              </a:buClr>
              <a:buSzPct val="50000"/>
            </a:pPr>
            <a:r>
              <a:rPr lang="en-US" sz="1400" b="1" baseline="0" dirty="0">
                <a:solidFill>
                  <a:prstClr val="white"/>
                </a:solidFill>
                <a:latin typeface="Arial Narrow" pitchFamily="34" charset="0"/>
              </a:rPr>
              <a:t>EX. &amp; INFILL HOUSING</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90 units (3 stories)</a:t>
            </a:r>
          </a:p>
          <a:p>
            <a:pPr fontAlgn="base">
              <a:spcBef>
                <a:spcPct val="0"/>
              </a:spcBef>
              <a:spcAft>
                <a:spcPct val="0"/>
              </a:spcAft>
              <a:buClr>
                <a:prstClr val="white"/>
              </a:buClr>
              <a:buSzPct val="50000"/>
            </a:pPr>
            <a:r>
              <a:rPr lang="en-US" sz="1400" b="1" baseline="0" dirty="0">
                <a:solidFill>
                  <a:prstClr val="white"/>
                </a:solidFill>
                <a:latin typeface="Arial Narrow" pitchFamily="34" charset="0"/>
              </a:rPr>
              <a:t>TOWNHOMES</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190 units (2 stories)</a:t>
            </a:r>
          </a:p>
          <a:p>
            <a:pPr marL="177800" indent="-177800" fontAlgn="base">
              <a:spcBef>
                <a:spcPct val="0"/>
              </a:spcBef>
              <a:spcAft>
                <a:spcPct val="0"/>
              </a:spcAft>
              <a:buClr>
                <a:prstClr val="white"/>
              </a:buClr>
              <a:buSzPct val="50000"/>
            </a:pPr>
            <a:r>
              <a:rPr lang="en-US" sz="1400" b="1" baseline="0" dirty="0">
                <a:solidFill>
                  <a:prstClr val="white"/>
                </a:solidFill>
                <a:latin typeface="Arial Narrow" pitchFamily="34" charset="0"/>
              </a:rPr>
              <a:t>CONDOMINIUMS</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210 units (6 stories</a:t>
            </a:r>
            <a:r>
              <a:rPr lang="en-US" sz="1400" b="1" i="1" baseline="0" dirty="0">
                <a:solidFill>
                  <a:prstClr val="white"/>
                </a:solidFill>
                <a:latin typeface="Arial Narrow" pitchFamily="34" charset="0"/>
              </a:rPr>
              <a:t>)</a:t>
            </a:r>
          </a:p>
          <a:p>
            <a:pPr marL="168275" indent="-168275" fontAlgn="base">
              <a:spcBef>
                <a:spcPct val="0"/>
              </a:spcBef>
              <a:spcAft>
                <a:spcPct val="0"/>
              </a:spcAft>
              <a:buClr>
                <a:prstClr val="white"/>
              </a:buClr>
              <a:buSzPct val="50000"/>
            </a:pPr>
            <a:r>
              <a:rPr lang="en-US" sz="1400" b="1" baseline="0" dirty="0">
                <a:solidFill>
                  <a:prstClr val="white"/>
                </a:solidFill>
                <a:latin typeface="Arial Narrow" pitchFamily="34" charset="0"/>
              </a:rPr>
              <a:t>APARTMENTS &amp; AFFORDABLE APTS.</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660 + 350 units (2-3 &amp; 3-4 stories)</a:t>
            </a:r>
          </a:p>
          <a:p>
            <a:pPr marL="177800" indent="-177800" fontAlgn="base">
              <a:spcBef>
                <a:spcPct val="0"/>
              </a:spcBef>
              <a:spcAft>
                <a:spcPct val="0"/>
              </a:spcAft>
              <a:buClr>
                <a:prstClr val="white"/>
              </a:buClr>
              <a:buSzPct val="50000"/>
            </a:pPr>
            <a:r>
              <a:rPr lang="en-US" sz="1400" b="1" baseline="0" dirty="0">
                <a:solidFill>
                  <a:prstClr val="white"/>
                </a:solidFill>
                <a:latin typeface="Arial Narrow" pitchFamily="34" charset="0"/>
              </a:rPr>
              <a:t>STUDENT HOUSING</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500 units (4-5 stories</a:t>
            </a:r>
            <a:r>
              <a:rPr lang="en-US" sz="1400" b="1" i="1" baseline="0" dirty="0">
                <a:solidFill>
                  <a:prstClr val="white"/>
                </a:solidFill>
                <a:latin typeface="Arial Narrow" pitchFamily="34" charset="0"/>
              </a:rPr>
              <a:t>)</a:t>
            </a:r>
          </a:p>
          <a:p>
            <a:pPr fontAlgn="base">
              <a:spcBef>
                <a:spcPct val="0"/>
              </a:spcBef>
              <a:spcAft>
                <a:spcPct val="0"/>
              </a:spcAft>
              <a:buClr>
                <a:prstClr val="white"/>
              </a:buClr>
              <a:buSzPct val="50000"/>
            </a:pPr>
            <a:r>
              <a:rPr lang="en-US" sz="1400" b="1" baseline="0" dirty="0">
                <a:solidFill>
                  <a:prstClr val="white"/>
                </a:solidFill>
                <a:latin typeface="Arial Narrow" pitchFamily="34" charset="0"/>
              </a:rPr>
              <a:t>RETAIL</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Olive = 6,000 sq. ft.</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Delmar  = 30,000 sq. ft grocery &amp; 1,200 linear ft. of stores</a:t>
            </a:r>
            <a:endParaRPr lang="en-US" b="1" baseline="0" dirty="0">
              <a:solidFill>
                <a:prstClr val="white"/>
              </a:solidFill>
              <a:latin typeface="Arial Narrow" pitchFamily="34" charset="0"/>
            </a:endParaRPr>
          </a:p>
        </p:txBody>
      </p:sp>
    </p:spTree>
    <p:extLst>
      <p:ext uri="{BB962C8B-B14F-4D97-AF65-F5344CB8AC3E}">
        <p14:creationId xmlns:p14="http://schemas.microsoft.com/office/powerpoint/2010/main" val="396320564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7527" y="1143000"/>
            <a:ext cx="5857866" cy="3623842"/>
          </a:xfrm>
          <a:prstGeom prst="rect">
            <a:avLst/>
          </a:prstGeom>
        </p:spPr>
      </p:pic>
      <p:sp>
        <p:nvSpPr>
          <p:cNvPr id="5" name="Text Box 2"/>
          <p:cNvSpPr txBox="1">
            <a:spLocks noChangeArrowheads="1"/>
          </p:cNvSpPr>
          <p:nvPr/>
        </p:nvSpPr>
        <p:spPr bwMode="auto">
          <a:xfrm>
            <a:off x="457199" y="1143000"/>
            <a:ext cx="2695075" cy="5355312"/>
          </a:xfrm>
          <a:prstGeom prst="rect">
            <a:avLst/>
          </a:prstGeom>
          <a:noFill/>
          <a:ln w="9525">
            <a:noFill/>
            <a:miter lim="800000"/>
            <a:headEnd/>
            <a:tailEnd/>
          </a:ln>
        </p:spPr>
        <p:txBody>
          <a:bodyPr wrap="square">
            <a:spAutoFit/>
          </a:bodyPr>
          <a:lstStyle/>
          <a:p>
            <a:pPr fontAlgn="base">
              <a:spcBef>
                <a:spcPct val="0"/>
              </a:spcBef>
              <a:spcAft>
                <a:spcPct val="0"/>
              </a:spcAft>
              <a:buFont typeface="Wingdings" pitchFamily="2" charset="2"/>
              <a:buNone/>
            </a:pPr>
            <a:r>
              <a:rPr lang="en-US" b="1" i="1" baseline="0" dirty="0" smtClean="0">
                <a:solidFill>
                  <a:prstClr val="white"/>
                </a:solidFill>
                <a:latin typeface="Arial Narrow" pitchFamily="34" charset="0"/>
              </a:rPr>
              <a:t>Option 3/Preferred Option</a:t>
            </a:r>
          </a:p>
          <a:p>
            <a:pPr fontAlgn="base">
              <a:spcBef>
                <a:spcPct val="0"/>
              </a:spcBef>
              <a:spcAft>
                <a:spcPct val="0"/>
              </a:spcAft>
              <a:buFont typeface="Wingdings" pitchFamily="2" charset="2"/>
              <a:buNone/>
            </a:pPr>
            <a:r>
              <a:rPr lang="en-US" sz="2400" b="1" baseline="0" dirty="0" smtClean="0">
                <a:solidFill>
                  <a:prstClr val="white"/>
                </a:solidFill>
                <a:latin typeface="Arial Narrow" pitchFamily="34" charset="0"/>
              </a:rPr>
              <a:t>MIXED </a:t>
            </a:r>
            <a:r>
              <a:rPr lang="en-US" sz="2400" b="1" baseline="0" dirty="0">
                <a:solidFill>
                  <a:prstClr val="white"/>
                </a:solidFill>
                <a:latin typeface="Arial Narrow" pitchFamily="34" charset="0"/>
              </a:rPr>
              <a:t>USE +</a:t>
            </a:r>
          </a:p>
          <a:p>
            <a:pPr fontAlgn="base">
              <a:spcBef>
                <a:spcPct val="0"/>
              </a:spcBef>
              <a:spcAft>
                <a:spcPct val="0"/>
              </a:spcAft>
              <a:buFont typeface="Wingdings" pitchFamily="2" charset="2"/>
              <a:buNone/>
            </a:pPr>
            <a:r>
              <a:rPr lang="en-US" sz="2400" b="1" baseline="0" dirty="0">
                <a:solidFill>
                  <a:prstClr val="white"/>
                </a:solidFill>
                <a:latin typeface="Arial Narrow" pitchFamily="34" charset="0"/>
              </a:rPr>
              <a:t>R - MARKET+</a:t>
            </a:r>
            <a:endParaRPr lang="en-US" sz="1600" b="1" baseline="0" dirty="0">
              <a:solidFill>
                <a:prstClr val="white"/>
              </a:solidFill>
              <a:latin typeface="Arial Narrow" pitchFamily="34" charset="0"/>
            </a:endParaRPr>
          </a:p>
          <a:p>
            <a:pPr fontAlgn="base">
              <a:spcBef>
                <a:spcPct val="0"/>
              </a:spcBef>
              <a:spcAft>
                <a:spcPct val="0"/>
              </a:spcAft>
              <a:buFont typeface="Wingdings" pitchFamily="2" charset="2"/>
              <a:buNone/>
            </a:pPr>
            <a:r>
              <a:rPr lang="en-US" sz="2000" b="1" baseline="0" dirty="0">
                <a:solidFill>
                  <a:prstClr val="white"/>
                </a:solidFill>
                <a:latin typeface="Arial Narrow" pitchFamily="34" charset="0"/>
              </a:rPr>
              <a:t>SUMMARY</a:t>
            </a:r>
          </a:p>
          <a:p>
            <a:pPr fontAlgn="base">
              <a:spcBef>
                <a:spcPct val="0"/>
              </a:spcBef>
              <a:spcAft>
                <a:spcPct val="0"/>
              </a:spcAft>
              <a:buClr>
                <a:prstClr val="white"/>
              </a:buClr>
              <a:buSzPct val="50000"/>
            </a:pPr>
            <a:endParaRPr lang="en-US" sz="1200" b="1" baseline="0" dirty="0">
              <a:solidFill>
                <a:prstClr val="white"/>
              </a:solidFill>
              <a:latin typeface="Arial Narrow" pitchFamily="34" charset="0"/>
            </a:endParaRPr>
          </a:p>
          <a:p>
            <a:pPr fontAlgn="base">
              <a:spcBef>
                <a:spcPct val="0"/>
              </a:spcBef>
              <a:spcAft>
                <a:spcPct val="0"/>
              </a:spcAft>
              <a:buClr>
                <a:prstClr val="white"/>
              </a:buClr>
              <a:buSzPct val="50000"/>
            </a:pPr>
            <a:r>
              <a:rPr lang="en-US" sz="1400" b="1" baseline="0" dirty="0">
                <a:solidFill>
                  <a:prstClr val="white"/>
                </a:solidFill>
                <a:latin typeface="Arial Narrow" pitchFamily="34" charset="0"/>
              </a:rPr>
              <a:t>EX. &amp; INFILL HOUSING</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90 units (3 stories)</a:t>
            </a:r>
          </a:p>
          <a:p>
            <a:pPr fontAlgn="base">
              <a:spcBef>
                <a:spcPct val="0"/>
              </a:spcBef>
              <a:spcAft>
                <a:spcPct val="0"/>
              </a:spcAft>
              <a:buClr>
                <a:prstClr val="white"/>
              </a:buClr>
              <a:buSzPct val="50000"/>
            </a:pPr>
            <a:r>
              <a:rPr lang="en-US" sz="1400" b="1" baseline="0" dirty="0">
                <a:solidFill>
                  <a:prstClr val="white"/>
                </a:solidFill>
                <a:latin typeface="Arial Narrow" pitchFamily="34" charset="0"/>
              </a:rPr>
              <a:t>TOWNHOMES</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80 units (2 stories)</a:t>
            </a:r>
          </a:p>
          <a:p>
            <a:pPr marL="177800" indent="-177800" fontAlgn="base">
              <a:spcBef>
                <a:spcPct val="0"/>
              </a:spcBef>
              <a:spcAft>
                <a:spcPct val="0"/>
              </a:spcAft>
              <a:buClr>
                <a:prstClr val="white"/>
              </a:buClr>
              <a:buSzPct val="50000"/>
            </a:pPr>
            <a:r>
              <a:rPr lang="en-US" sz="1400" b="1" baseline="0" dirty="0">
                <a:solidFill>
                  <a:prstClr val="white"/>
                </a:solidFill>
                <a:latin typeface="Arial Narrow" pitchFamily="34" charset="0"/>
              </a:rPr>
              <a:t>CONDOMINIUMS</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210 units (6 stories</a:t>
            </a:r>
            <a:r>
              <a:rPr lang="en-US" sz="1400" b="1" i="1" baseline="0" dirty="0">
                <a:solidFill>
                  <a:prstClr val="white"/>
                </a:solidFill>
                <a:latin typeface="Arial Narrow" pitchFamily="34" charset="0"/>
              </a:rPr>
              <a:t>)</a:t>
            </a:r>
          </a:p>
          <a:p>
            <a:pPr marL="168275" indent="-168275" fontAlgn="base">
              <a:spcBef>
                <a:spcPct val="0"/>
              </a:spcBef>
              <a:spcAft>
                <a:spcPct val="0"/>
              </a:spcAft>
              <a:buClr>
                <a:prstClr val="white"/>
              </a:buClr>
              <a:buSzPct val="50000"/>
            </a:pPr>
            <a:r>
              <a:rPr lang="en-US" sz="1400" b="1" baseline="0" dirty="0">
                <a:solidFill>
                  <a:prstClr val="white"/>
                </a:solidFill>
                <a:latin typeface="Arial Narrow" pitchFamily="34" charset="0"/>
              </a:rPr>
              <a:t>APARTMENTS &amp; </a:t>
            </a:r>
            <a:br>
              <a:rPr lang="en-US" sz="1400" b="1" baseline="0" dirty="0">
                <a:solidFill>
                  <a:prstClr val="white"/>
                </a:solidFill>
                <a:latin typeface="Arial Narrow" pitchFamily="34" charset="0"/>
              </a:rPr>
            </a:br>
            <a:r>
              <a:rPr lang="en-US" sz="1400" b="1" baseline="0" dirty="0">
                <a:solidFill>
                  <a:prstClr val="white"/>
                </a:solidFill>
                <a:latin typeface="Arial Narrow" pitchFamily="34" charset="0"/>
              </a:rPr>
              <a:t>AFFORDABLE APTS.</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670 + 350 units (3-4 stories)</a:t>
            </a:r>
          </a:p>
          <a:p>
            <a:pPr marL="177800" indent="-177800" fontAlgn="base">
              <a:spcBef>
                <a:spcPct val="0"/>
              </a:spcBef>
              <a:spcAft>
                <a:spcPct val="0"/>
              </a:spcAft>
              <a:buClr>
                <a:prstClr val="white"/>
              </a:buClr>
              <a:buSzPct val="50000"/>
            </a:pPr>
            <a:r>
              <a:rPr lang="en-US" sz="1400" b="1" baseline="0" dirty="0">
                <a:solidFill>
                  <a:prstClr val="white"/>
                </a:solidFill>
                <a:latin typeface="Arial Narrow" pitchFamily="34" charset="0"/>
              </a:rPr>
              <a:t>STUDENT HOUSING</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500 units (4-5 stories</a:t>
            </a:r>
            <a:r>
              <a:rPr lang="en-US" sz="1400" b="1" i="1" baseline="0" dirty="0">
                <a:solidFill>
                  <a:prstClr val="white"/>
                </a:solidFill>
                <a:latin typeface="Arial Narrow" pitchFamily="34" charset="0"/>
              </a:rPr>
              <a:t>)</a:t>
            </a:r>
          </a:p>
          <a:p>
            <a:pPr fontAlgn="base">
              <a:spcBef>
                <a:spcPct val="0"/>
              </a:spcBef>
              <a:spcAft>
                <a:spcPct val="0"/>
              </a:spcAft>
              <a:buClr>
                <a:prstClr val="white"/>
              </a:buClr>
              <a:buSzPct val="50000"/>
            </a:pPr>
            <a:r>
              <a:rPr lang="en-US" sz="1400" b="1" baseline="0" dirty="0">
                <a:solidFill>
                  <a:prstClr val="white"/>
                </a:solidFill>
                <a:latin typeface="Arial Narrow" pitchFamily="34" charset="0"/>
              </a:rPr>
              <a:t>MIXED USE</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0.25-0.5M sq. ft. (3-6 stories</a:t>
            </a:r>
            <a:r>
              <a:rPr lang="en-US" sz="1400" b="1" i="1" baseline="0" dirty="0">
                <a:solidFill>
                  <a:prstClr val="white"/>
                </a:solidFill>
                <a:latin typeface="Arial Narrow" pitchFamily="34" charset="0"/>
              </a:rPr>
              <a:t>)</a:t>
            </a:r>
            <a:endParaRPr lang="en-US" sz="1400" b="1" baseline="0" dirty="0">
              <a:solidFill>
                <a:prstClr val="white"/>
              </a:solidFill>
              <a:latin typeface="Arial Narrow" pitchFamily="34" charset="0"/>
            </a:endParaRPr>
          </a:p>
          <a:p>
            <a:pPr fontAlgn="base">
              <a:spcBef>
                <a:spcPct val="0"/>
              </a:spcBef>
              <a:spcAft>
                <a:spcPct val="0"/>
              </a:spcAft>
              <a:buClr>
                <a:prstClr val="white"/>
              </a:buClr>
              <a:buSzPct val="50000"/>
            </a:pPr>
            <a:r>
              <a:rPr lang="en-US" sz="1400" b="1" baseline="0" dirty="0">
                <a:solidFill>
                  <a:prstClr val="white"/>
                </a:solidFill>
                <a:latin typeface="Arial Narrow" pitchFamily="34" charset="0"/>
              </a:rPr>
              <a:t>RETAIL</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Olive = 10,000 sq. ft.</a:t>
            </a:r>
          </a:p>
          <a:p>
            <a:pPr marL="168275" fontAlgn="base">
              <a:spcBef>
                <a:spcPct val="0"/>
              </a:spcBef>
              <a:spcAft>
                <a:spcPct val="0"/>
              </a:spcAft>
              <a:buClr>
                <a:prstClr val="white"/>
              </a:buClr>
              <a:buSzPct val="50000"/>
            </a:pPr>
            <a:r>
              <a:rPr lang="en-US" sz="1400" i="1" baseline="0" dirty="0">
                <a:solidFill>
                  <a:prstClr val="white"/>
                </a:solidFill>
                <a:latin typeface="Arial Narrow" pitchFamily="34" charset="0"/>
              </a:rPr>
              <a:t>Delmar  = 30,000 sq. ft. grocery &amp; 1,200 linear ft. of stores</a:t>
            </a:r>
            <a:endParaRPr lang="en-US" b="1" baseline="0" dirty="0">
              <a:solidFill>
                <a:prstClr val="white"/>
              </a:solidFill>
              <a:latin typeface="Arial Narrow" pitchFamily="34" charset="0"/>
            </a:endParaRPr>
          </a:p>
        </p:txBody>
      </p:sp>
    </p:spTree>
    <p:extLst>
      <p:ext uri="{BB962C8B-B14F-4D97-AF65-F5344CB8AC3E}">
        <p14:creationId xmlns:p14="http://schemas.microsoft.com/office/powerpoint/2010/main" val="12068345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57200" y="1143000"/>
            <a:ext cx="3486150" cy="4770537"/>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OBJECTIVE</a:t>
            </a:r>
          </a:p>
          <a:p>
            <a:pPr>
              <a:buClr>
                <a:schemeClr val="bg1"/>
              </a:buClr>
              <a:buSzPct val="50000"/>
              <a:buFont typeface="Arial" pitchFamily="34" charset="0"/>
              <a:buChar char="•"/>
            </a:pPr>
            <a:endParaRPr lang="en-US" sz="1600" baseline="0" dirty="0" smtClean="0">
              <a:solidFill>
                <a:srgbClr val="FFFFFF"/>
              </a:solidFill>
              <a:latin typeface="Arial Narrow" pitchFamily="34" charset="0"/>
            </a:endParaRPr>
          </a:p>
          <a:p>
            <a:pPr>
              <a:buClr>
                <a:schemeClr val="bg1"/>
              </a:buClr>
              <a:buSzPct val="50000"/>
            </a:pPr>
            <a:r>
              <a:rPr lang="en-US" sz="1600" baseline="0" dirty="0" smtClean="0">
                <a:solidFill>
                  <a:srgbClr val="FFFFFF"/>
                </a:solidFill>
                <a:latin typeface="Arial Narrow" pitchFamily="34" charset="0"/>
              </a:rPr>
              <a:t>Parkview Gardens is a neighborhood with high potential for </a:t>
            </a:r>
            <a:r>
              <a:rPr lang="en-US" sz="2000" b="1" baseline="0" dirty="0" smtClean="0">
                <a:solidFill>
                  <a:srgbClr val="FFC000"/>
                </a:solidFill>
                <a:latin typeface="Arial Narrow" pitchFamily="34" charset="0"/>
              </a:rPr>
              <a:t>sustainable development, </a:t>
            </a:r>
            <a:r>
              <a:rPr lang="en-US" sz="1600" baseline="0" dirty="0" smtClean="0">
                <a:solidFill>
                  <a:srgbClr val="FFFFFF"/>
                </a:solidFill>
                <a:latin typeface="Arial Narrow" pitchFamily="34" charset="0"/>
              </a:rPr>
              <a:t>but it has a number of needs. University City’s goal, and the overall project objective, is a </a:t>
            </a:r>
            <a:r>
              <a:rPr lang="en-US" sz="2000" b="1" baseline="0" dirty="0" smtClean="0">
                <a:solidFill>
                  <a:srgbClr val="FFC000"/>
                </a:solidFill>
                <a:latin typeface="Arial Narrow" pitchFamily="34" charset="0"/>
              </a:rPr>
              <a:t>connected and inclusive</a:t>
            </a:r>
            <a:r>
              <a:rPr lang="en-US" sz="1600" b="1" baseline="0" dirty="0" smtClean="0">
                <a:solidFill>
                  <a:srgbClr val="FFC000"/>
                </a:solidFill>
                <a:latin typeface="Arial Narrow" pitchFamily="34" charset="0"/>
              </a:rPr>
              <a:t> </a:t>
            </a:r>
            <a:r>
              <a:rPr lang="en-US" sz="1600" baseline="0" dirty="0" smtClean="0">
                <a:solidFill>
                  <a:srgbClr val="FFFFFF"/>
                </a:solidFill>
                <a:latin typeface="Arial Narrow" pitchFamily="34" charset="0"/>
              </a:rPr>
              <a:t>Parkview Gardens neighborhood where </a:t>
            </a:r>
            <a:r>
              <a:rPr lang="en-US" sz="2000" b="1" baseline="0" dirty="0" smtClean="0">
                <a:solidFill>
                  <a:srgbClr val="FFC000"/>
                </a:solidFill>
                <a:latin typeface="Arial Narrow" pitchFamily="34" charset="0"/>
              </a:rPr>
              <a:t>housing, infrastructure, open space, and economic development strategies </a:t>
            </a:r>
            <a:r>
              <a:rPr lang="en-US" sz="1600" baseline="0" dirty="0" smtClean="0">
                <a:solidFill>
                  <a:srgbClr val="FFFFFF"/>
                </a:solidFill>
                <a:latin typeface="Arial Narrow" pitchFamily="34" charset="0"/>
              </a:rPr>
              <a:t>complement existing and planned public transportation resources to </a:t>
            </a:r>
            <a:r>
              <a:rPr lang="en-US" sz="2000" b="1" baseline="0" dirty="0" smtClean="0">
                <a:solidFill>
                  <a:srgbClr val="FFC000"/>
                </a:solidFill>
                <a:latin typeface="Arial Narrow" pitchFamily="34" charset="0"/>
              </a:rPr>
              <a:t>increase long-term community and environmental sustainability.</a:t>
            </a:r>
          </a:p>
          <a:p>
            <a:pPr>
              <a:buClr>
                <a:schemeClr val="bg1"/>
              </a:buClr>
              <a:buSzPct val="50000"/>
              <a:buFont typeface="Arial" pitchFamily="34" charset="0"/>
              <a:buChar char="•"/>
            </a:pPr>
            <a:endParaRPr lang="en-US" sz="1600" baseline="0" dirty="0" smtClean="0">
              <a:solidFill>
                <a:srgbClr val="FFFFFF"/>
              </a:solidFill>
              <a:latin typeface="Arial Narrow" pitchFamily="34" charset="0"/>
            </a:endParaRPr>
          </a:p>
        </p:txBody>
      </p:sp>
      <p:grpSp>
        <p:nvGrpSpPr>
          <p:cNvPr id="2" name="Group 3"/>
          <p:cNvGrpSpPr/>
          <p:nvPr/>
        </p:nvGrpSpPr>
        <p:grpSpPr>
          <a:xfrm>
            <a:off x="4344197" y="1143000"/>
            <a:ext cx="4571203" cy="5486400"/>
            <a:chOff x="4344197" y="1143000"/>
            <a:chExt cx="4571203" cy="5486400"/>
          </a:xfrm>
        </p:grpSpPr>
        <p:pic>
          <p:nvPicPr>
            <p:cNvPr id="6" name="Picture 5" descr="Delmar Loop_03.jpg"/>
            <p:cNvPicPr>
              <a:picLocks noChangeAspect="1"/>
            </p:cNvPicPr>
            <p:nvPr/>
          </p:nvPicPr>
          <p:blipFill>
            <a:blip r:embed="rId2" cstate="screen"/>
            <a:srcRect/>
            <a:stretch>
              <a:fillRect/>
            </a:stretch>
          </p:blipFill>
          <p:spPr>
            <a:xfrm>
              <a:off x="4344197" y="2598531"/>
              <a:ext cx="4571203" cy="2440194"/>
            </a:xfrm>
            <a:prstGeom prst="rect">
              <a:avLst/>
            </a:prstGeom>
          </p:spPr>
        </p:pic>
        <p:pic>
          <p:nvPicPr>
            <p:cNvPr id="7" name="Picture 6" descr="DSC_4967.jpg"/>
            <p:cNvPicPr>
              <a:picLocks noChangeAspect="1"/>
            </p:cNvPicPr>
            <p:nvPr/>
          </p:nvPicPr>
          <p:blipFill>
            <a:blip r:embed="rId3" cstate="screen"/>
            <a:srcRect/>
            <a:stretch>
              <a:fillRect/>
            </a:stretch>
          </p:blipFill>
          <p:spPr>
            <a:xfrm>
              <a:off x="4346575" y="5129508"/>
              <a:ext cx="2168524" cy="1499892"/>
            </a:xfrm>
            <a:prstGeom prst="rect">
              <a:avLst/>
            </a:prstGeom>
          </p:spPr>
        </p:pic>
        <p:pic>
          <p:nvPicPr>
            <p:cNvPr id="8" name="Picture 7" descr="DSC_4947.jpg"/>
            <p:cNvPicPr>
              <a:picLocks noChangeAspect="1"/>
            </p:cNvPicPr>
            <p:nvPr/>
          </p:nvPicPr>
          <p:blipFill>
            <a:blip r:embed="rId4" cstate="screen"/>
            <a:stretch>
              <a:fillRect/>
            </a:stretch>
          </p:blipFill>
          <p:spPr>
            <a:xfrm>
              <a:off x="6613949" y="5129784"/>
              <a:ext cx="2301451" cy="1499616"/>
            </a:xfrm>
            <a:prstGeom prst="rect">
              <a:avLst/>
            </a:prstGeom>
          </p:spPr>
        </p:pic>
        <p:pic>
          <p:nvPicPr>
            <p:cNvPr id="10" name="Picture 9" descr="DSC_4958.jpg"/>
            <p:cNvPicPr>
              <a:picLocks noChangeAspect="1"/>
            </p:cNvPicPr>
            <p:nvPr/>
          </p:nvPicPr>
          <p:blipFill>
            <a:blip r:embed="rId5" cstate="screen"/>
            <a:srcRect/>
            <a:stretch>
              <a:fillRect/>
            </a:stretch>
          </p:blipFill>
          <p:spPr>
            <a:xfrm>
              <a:off x="6781800" y="1143000"/>
              <a:ext cx="2133600" cy="1371195"/>
            </a:xfrm>
            <a:prstGeom prst="rect">
              <a:avLst/>
            </a:prstGeom>
          </p:spPr>
        </p:pic>
        <p:pic>
          <p:nvPicPr>
            <p:cNvPr id="11" name="Picture 10" descr="DSC_4917.jpg"/>
            <p:cNvPicPr>
              <a:picLocks noChangeAspect="1"/>
            </p:cNvPicPr>
            <p:nvPr/>
          </p:nvPicPr>
          <p:blipFill>
            <a:blip r:embed="rId6" cstate="screen"/>
            <a:srcRect/>
            <a:stretch>
              <a:fillRect/>
            </a:stretch>
          </p:blipFill>
          <p:spPr>
            <a:xfrm>
              <a:off x="4346574" y="1143000"/>
              <a:ext cx="2338873" cy="1371600"/>
            </a:xfrm>
            <a:prstGeom prst="rect">
              <a:avLst/>
            </a:prstGeom>
          </p:spPr>
        </p:pic>
      </p:grpSp>
    </p:spTree>
    <p:extLst>
      <p:ext uri="{BB962C8B-B14F-4D97-AF65-F5344CB8AC3E}">
        <p14:creationId xmlns:p14="http://schemas.microsoft.com/office/powerpoint/2010/main" val="2922692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57200" y="1143000"/>
            <a:ext cx="3486150" cy="4955203"/>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PARTNERS</a:t>
            </a:r>
            <a:endParaRPr lang="en-US" sz="1600" baseline="0" dirty="0" smtClean="0">
              <a:solidFill>
                <a:srgbClr val="FFFFFF"/>
              </a:solidFill>
              <a:latin typeface="Arial Narrow" pitchFamily="34" charset="0"/>
            </a:endParaRPr>
          </a:p>
          <a:p>
            <a:pPr marL="349250" indent="-228600">
              <a:buClr>
                <a:schemeClr val="bg1"/>
              </a:buClr>
              <a:buSzPct val="50000"/>
            </a:pPr>
            <a:r>
              <a:rPr lang="en-US" sz="1600" i="1" baseline="0" dirty="0" smtClean="0">
                <a:solidFill>
                  <a:srgbClr val="FFFFFF"/>
                </a:solidFill>
                <a:latin typeface="Arial Narrow" pitchFamily="34" charset="0"/>
              </a:rPr>
              <a:t>The City of University City</a:t>
            </a:r>
          </a:p>
          <a:p>
            <a:pPr marL="349250" indent="-228600">
              <a:buClr>
                <a:schemeClr val="bg1"/>
              </a:buClr>
              <a:buSzPct val="50000"/>
            </a:pPr>
            <a:r>
              <a:rPr lang="en-US" sz="1600" i="1" baseline="0" dirty="0" smtClean="0">
                <a:solidFill>
                  <a:srgbClr val="FFFFFF"/>
                </a:solidFill>
                <a:latin typeface="Arial Narrow" pitchFamily="34" charset="0"/>
              </a:rPr>
              <a:t>Washington University In St. Louis</a:t>
            </a:r>
          </a:p>
          <a:p>
            <a:pPr marL="349250" indent="-228600">
              <a:buClr>
                <a:schemeClr val="bg1"/>
              </a:buClr>
              <a:buSzPct val="50000"/>
            </a:pPr>
            <a:r>
              <a:rPr lang="en-US" sz="1600" i="1" baseline="0" dirty="0" smtClean="0">
                <a:solidFill>
                  <a:srgbClr val="FFFFFF"/>
                </a:solidFill>
                <a:latin typeface="Arial Narrow" pitchFamily="34" charset="0"/>
              </a:rPr>
              <a:t>The Parkview Gardens Association</a:t>
            </a:r>
          </a:p>
          <a:p>
            <a:pPr marL="349250" indent="-228600">
              <a:buClr>
                <a:schemeClr val="bg1"/>
              </a:buClr>
              <a:buSzPct val="50000"/>
            </a:pPr>
            <a:r>
              <a:rPr lang="en-US" sz="1600" i="1" baseline="0" dirty="0" smtClean="0">
                <a:solidFill>
                  <a:srgbClr val="FFFFFF"/>
                </a:solidFill>
                <a:latin typeface="Arial Narrow" pitchFamily="34" charset="0"/>
              </a:rPr>
              <a:t>Great Rivers Greenway District</a:t>
            </a:r>
          </a:p>
          <a:p>
            <a:pPr marL="349250" indent="-228600">
              <a:buClr>
                <a:schemeClr val="bg1"/>
              </a:buClr>
              <a:buSzPct val="50000"/>
            </a:pPr>
            <a:r>
              <a:rPr lang="en-US" sz="1600" i="1" baseline="0" dirty="0" smtClean="0">
                <a:solidFill>
                  <a:srgbClr val="FFFFFF"/>
                </a:solidFill>
                <a:latin typeface="Arial Narrow" pitchFamily="34" charset="0"/>
              </a:rPr>
              <a:t>Trailnet</a:t>
            </a:r>
          </a:p>
          <a:p>
            <a:pPr marL="349250" indent="-228600">
              <a:buClr>
                <a:schemeClr val="bg1"/>
              </a:buClr>
              <a:buSzPct val="50000"/>
            </a:pPr>
            <a:r>
              <a:rPr lang="en-US" sz="1600" i="1" baseline="0" dirty="0" smtClean="0">
                <a:solidFill>
                  <a:srgbClr val="FFFFFF"/>
                </a:solidFill>
                <a:latin typeface="Arial Narrow" pitchFamily="34" charset="0"/>
              </a:rPr>
              <a:t>Regional Housing and Community Development Alliance</a:t>
            </a:r>
          </a:p>
          <a:p>
            <a:pPr marL="349250" indent="-228600">
              <a:buClr>
                <a:schemeClr val="bg1"/>
              </a:buClr>
              <a:buSzPct val="50000"/>
            </a:pPr>
            <a:r>
              <a:rPr lang="en-US" sz="1600" i="1" baseline="0" dirty="0" smtClean="0">
                <a:solidFill>
                  <a:srgbClr val="FFFFFF"/>
                </a:solidFill>
                <a:latin typeface="Arial Narrow" pitchFamily="34" charset="0"/>
              </a:rPr>
              <a:t>Arcturis</a:t>
            </a:r>
          </a:p>
          <a:p>
            <a:pPr marL="349250" indent="-228600">
              <a:buClr>
                <a:schemeClr val="bg1"/>
              </a:buClr>
              <a:buSzPct val="50000"/>
            </a:pPr>
            <a:r>
              <a:rPr lang="en-US" sz="1600" i="1" baseline="0" dirty="0" smtClean="0">
                <a:solidFill>
                  <a:srgbClr val="FFFFFF"/>
                </a:solidFill>
                <a:latin typeface="Arial Narrow" pitchFamily="34" charset="0"/>
              </a:rPr>
              <a:t>St. Louis Regional Arts Commission</a:t>
            </a:r>
          </a:p>
          <a:p>
            <a:pPr marL="349250" indent="-228600">
              <a:buClr>
                <a:schemeClr val="bg1"/>
              </a:buClr>
              <a:buSzPct val="50000"/>
            </a:pPr>
            <a:r>
              <a:rPr lang="en-US" sz="1600" i="1" baseline="0" dirty="0" smtClean="0">
                <a:solidFill>
                  <a:srgbClr val="FFFFFF"/>
                </a:solidFill>
                <a:latin typeface="Arial Narrow" pitchFamily="34" charset="0"/>
              </a:rPr>
              <a:t>The City of St. Louis</a:t>
            </a:r>
          </a:p>
          <a:p>
            <a:pPr>
              <a:buClr>
                <a:schemeClr val="bg1"/>
              </a:buClr>
              <a:buSzPct val="50000"/>
            </a:pPr>
            <a:endParaRPr lang="en-US" sz="1400" baseline="0" dirty="0" smtClean="0">
              <a:solidFill>
                <a:srgbClr val="FFFFFF"/>
              </a:solidFill>
              <a:latin typeface="Arial Narrow" pitchFamily="34" charset="0"/>
            </a:endParaRPr>
          </a:p>
          <a:p>
            <a:pPr>
              <a:buClr>
                <a:schemeClr val="bg1"/>
              </a:buClr>
              <a:buSzPct val="50000"/>
            </a:pPr>
            <a:endParaRPr lang="en-US" sz="1400" baseline="0" dirty="0">
              <a:solidFill>
                <a:srgbClr val="FFFFFF"/>
              </a:solidFill>
              <a:latin typeface="Arial Narrow" pitchFamily="34" charset="0"/>
            </a:endParaRPr>
          </a:p>
          <a:p>
            <a:pPr>
              <a:buClr>
                <a:schemeClr val="bg1"/>
              </a:buClr>
              <a:buSzPct val="50000"/>
            </a:pPr>
            <a:r>
              <a:rPr lang="en-US" sz="2400" b="1" baseline="0" dirty="0" smtClean="0">
                <a:solidFill>
                  <a:srgbClr val="FFFFFF"/>
                </a:solidFill>
                <a:latin typeface="Arial Narrow" pitchFamily="34" charset="0"/>
              </a:rPr>
              <a:t>ADVISORS</a:t>
            </a:r>
            <a:endParaRPr lang="en-US" sz="1600" b="1" baseline="0" dirty="0" smtClean="0">
              <a:solidFill>
                <a:srgbClr val="FFFFFF"/>
              </a:solidFill>
              <a:latin typeface="Arial Narrow" pitchFamily="34" charset="0"/>
            </a:endParaRPr>
          </a:p>
          <a:p>
            <a:pPr marL="344488" indent="-234950">
              <a:buClr>
                <a:schemeClr val="bg1"/>
              </a:buClr>
              <a:buSzPct val="50000"/>
            </a:pPr>
            <a:r>
              <a:rPr lang="en-US" sz="1600" i="1" baseline="0" dirty="0" smtClean="0">
                <a:solidFill>
                  <a:srgbClr val="FFFFFF"/>
                </a:solidFill>
                <a:latin typeface="Arial Narrow" pitchFamily="34" charset="0"/>
              </a:rPr>
              <a:t>Gateway Foundation</a:t>
            </a:r>
          </a:p>
          <a:p>
            <a:pPr marL="344488" indent="-234950">
              <a:buClr>
                <a:schemeClr val="bg1"/>
              </a:buClr>
              <a:buSzPct val="50000"/>
            </a:pPr>
            <a:r>
              <a:rPr lang="en-US" sz="1600" i="1" baseline="0" dirty="0" smtClean="0">
                <a:solidFill>
                  <a:srgbClr val="FFFFFF"/>
                </a:solidFill>
                <a:latin typeface="Arial Narrow" pitchFamily="34" charset="0"/>
              </a:rPr>
              <a:t>Metro</a:t>
            </a:r>
          </a:p>
          <a:p>
            <a:pPr marL="344488" indent="-234950">
              <a:buClr>
                <a:schemeClr val="bg1"/>
              </a:buClr>
              <a:buSzPct val="50000"/>
            </a:pPr>
            <a:r>
              <a:rPr lang="en-US" sz="1600" i="1" baseline="0" dirty="0" smtClean="0">
                <a:solidFill>
                  <a:srgbClr val="FFFFFF"/>
                </a:solidFill>
                <a:latin typeface="Arial Narrow" pitchFamily="34" charset="0"/>
              </a:rPr>
              <a:t>University City Arts and Letters Commission</a:t>
            </a:r>
          </a:p>
          <a:p>
            <a:pPr marL="344488" indent="-234950">
              <a:buClr>
                <a:schemeClr val="bg1"/>
              </a:buClr>
              <a:buSzPct val="50000"/>
            </a:pPr>
            <a:r>
              <a:rPr lang="en-US" sz="1600" i="1" baseline="0" dirty="0" smtClean="0">
                <a:solidFill>
                  <a:srgbClr val="FFFFFF"/>
                </a:solidFill>
                <a:latin typeface="Arial Narrow" pitchFamily="34" charset="0"/>
              </a:rPr>
              <a:t>University City Parks Commission</a:t>
            </a:r>
            <a:endParaRPr lang="en-US" sz="1600" baseline="0" dirty="0" smtClean="0">
              <a:solidFill>
                <a:srgbClr val="FFFFFF"/>
              </a:solidFill>
              <a:latin typeface="Arial Narrow" pitchFamily="34" charset="0"/>
            </a:endParaRPr>
          </a:p>
        </p:txBody>
      </p:sp>
      <p:grpSp>
        <p:nvGrpSpPr>
          <p:cNvPr id="2" name="Group 3"/>
          <p:cNvGrpSpPr/>
          <p:nvPr/>
        </p:nvGrpSpPr>
        <p:grpSpPr>
          <a:xfrm>
            <a:off x="4344197" y="1143000"/>
            <a:ext cx="4571203" cy="5486400"/>
            <a:chOff x="4344197" y="1143000"/>
            <a:chExt cx="4571203" cy="5486400"/>
          </a:xfrm>
        </p:grpSpPr>
        <p:pic>
          <p:nvPicPr>
            <p:cNvPr id="6" name="Picture 5" descr="Delmar Loop_03.jpg"/>
            <p:cNvPicPr>
              <a:picLocks noChangeAspect="1"/>
            </p:cNvPicPr>
            <p:nvPr/>
          </p:nvPicPr>
          <p:blipFill>
            <a:blip r:embed="rId2" cstate="screen"/>
            <a:srcRect/>
            <a:stretch>
              <a:fillRect/>
            </a:stretch>
          </p:blipFill>
          <p:spPr>
            <a:xfrm>
              <a:off x="4344197" y="2598531"/>
              <a:ext cx="4571203" cy="2440194"/>
            </a:xfrm>
            <a:prstGeom prst="rect">
              <a:avLst/>
            </a:prstGeom>
          </p:spPr>
        </p:pic>
        <p:pic>
          <p:nvPicPr>
            <p:cNvPr id="7" name="Picture 6" descr="DSC_4967.jpg"/>
            <p:cNvPicPr>
              <a:picLocks noChangeAspect="1"/>
            </p:cNvPicPr>
            <p:nvPr/>
          </p:nvPicPr>
          <p:blipFill>
            <a:blip r:embed="rId3" cstate="screen"/>
            <a:srcRect/>
            <a:stretch>
              <a:fillRect/>
            </a:stretch>
          </p:blipFill>
          <p:spPr>
            <a:xfrm>
              <a:off x="4346575" y="5129508"/>
              <a:ext cx="2168524" cy="1499892"/>
            </a:xfrm>
            <a:prstGeom prst="rect">
              <a:avLst/>
            </a:prstGeom>
          </p:spPr>
        </p:pic>
        <p:pic>
          <p:nvPicPr>
            <p:cNvPr id="8" name="Picture 7" descr="DSC_4947.jpg"/>
            <p:cNvPicPr>
              <a:picLocks noChangeAspect="1"/>
            </p:cNvPicPr>
            <p:nvPr/>
          </p:nvPicPr>
          <p:blipFill>
            <a:blip r:embed="rId4" cstate="screen"/>
            <a:stretch>
              <a:fillRect/>
            </a:stretch>
          </p:blipFill>
          <p:spPr>
            <a:xfrm>
              <a:off x="6613949" y="5129784"/>
              <a:ext cx="2301451" cy="1499616"/>
            </a:xfrm>
            <a:prstGeom prst="rect">
              <a:avLst/>
            </a:prstGeom>
          </p:spPr>
        </p:pic>
        <p:pic>
          <p:nvPicPr>
            <p:cNvPr id="10" name="Picture 9" descr="DSC_4958.jpg"/>
            <p:cNvPicPr>
              <a:picLocks noChangeAspect="1"/>
            </p:cNvPicPr>
            <p:nvPr/>
          </p:nvPicPr>
          <p:blipFill>
            <a:blip r:embed="rId5" cstate="screen"/>
            <a:srcRect/>
            <a:stretch>
              <a:fillRect/>
            </a:stretch>
          </p:blipFill>
          <p:spPr>
            <a:xfrm>
              <a:off x="6781800" y="1143000"/>
              <a:ext cx="2133600" cy="1371195"/>
            </a:xfrm>
            <a:prstGeom prst="rect">
              <a:avLst/>
            </a:prstGeom>
          </p:spPr>
        </p:pic>
        <p:pic>
          <p:nvPicPr>
            <p:cNvPr id="11" name="Picture 10" descr="DSC_4917.jpg"/>
            <p:cNvPicPr>
              <a:picLocks noChangeAspect="1"/>
            </p:cNvPicPr>
            <p:nvPr/>
          </p:nvPicPr>
          <p:blipFill>
            <a:blip r:embed="rId6" cstate="screen"/>
            <a:srcRect/>
            <a:stretch>
              <a:fillRect/>
            </a:stretch>
          </p:blipFill>
          <p:spPr>
            <a:xfrm>
              <a:off x="4346574" y="1143000"/>
              <a:ext cx="2338873" cy="1371600"/>
            </a:xfrm>
            <a:prstGeom prst="rect">
              <a:avLst/>
            </a:prstGeom>
          </p:spPr>
        </p:pic>
      </p:grpSp>
    </p:spTree>
    <p:extLst>
      <p:ext uri="{BB962C8B-B14F-4D97-AF65-F5344CB8AC3E}">
        <p14:creationId xmlns:p14="http://schemas.microsoft.com/office/powerpoint/2010/main" val="38469201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57199" y="1143000"/>
            <a:ext cx="3746665" cy="5570756"/>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LEVERAGING &amp; COLLABORTATION</a:t>
            </a:r>
          </a:p>
          <a:p>
            <a:pPr>
              <a:buFont typeface="Wingdings" pitchFamily="2" charset="2"/>
              <a:buNone/>
            </a:pPr>
            <a:endParaRPr lang="en-US" sz="800" b="1" baseline="0" dirty="0">
              <a:solidFill>
                <a:schemeClr val="bg1"/>
              </a:solidFill>
              <a:latin typeface="Arial Narrow" pitchFamily="34" charset="0"/>
            </a:endParaRPr>
          </a:p>
          <a:p>
            <a:pPr>
              <a:buFont typeface="Wingdings" pitchFamily="2" charset="2"/>
              <a:buNone/>
            </a:pPr>
            <a:r>
              <a:rPr lang="en-US" sz="1600" b="1" baseline="0" dirty="0" smtClean="0">
                <a:solidFill>
                  <a:schemeClr val="bg1"/>
                </a:solidFill>
                <a:latin typeface="Arial Narrow" pitchFamily="34" charset="0"/>
              </a:rPr>
              <a:t>CASH</a:t>
            </a:r>
            <a:endParaRPr lang="en-US" sz="1600" baseline="0" dirty="0" smtClean="0">
              <a:solidFill>
                <a:srgbClr val="FFFFFF"/>
              </a:solidFill>
              <a:latin typeface="Arial Narrow" pitchFamily="34" charset="0"/>
            </a:endParaRPr>
          </a:p>
          <a:p>
            <a:pPr marL="349250" indent="-228600">
              <a:buClr>
                <a:schemeClr val="bg1"/>
              </a:buClr>
              <a:buSzPct val="50000"/>
            </a:pPr>
            <a:r>
              <a:rPr lang="en-US" sz="1400" i="1" baseline="0" dirty="0" smtClean="0">
                <a:solidFill>
                  <a:srgbClr val="FFFFFF"/>
                </a:solidFill>
                <a:latin typeface="Arial Narrow" pitchFamily="34" charset="0"/>
              </a:rPr>
              <a:t>The City of University </a:t>
            </a:r>
            <a:r>
              <a:rPr lang="en-US" sz="1400" i="1" baseline="0" dirty="0" smtClean="0">
                <a:solidFill>
                  <a:srgbClr val="FFFFFF"/>
                </a:solidFill>
                <a:latin typeface="Arial Narrow" pitchFamily="34" charset="0"/>
              </a:rPr>
              <a:t>City		  </a:t>
            </a:r>
            <a:r>
              <a:rPr lang="en-US" sz="1400" baseline="0" dirty="0" smtClean="0">
                <a:solidFill>
                  <a:srgbClr val="FFFFFF"/>
                </a:solidFill>
                <a:latin typeface="Arial Narrow" pitchFamily="34" charset="0"/>
              </a:rPr>
              <a:t>$15,000</a:t>
            </a:r>
            <a:endParaRPr lang="en-US" sz="1400" baseline="0" dirty="0" smtClean="0">
              <a:solidFill>
                <a:srgbClr val="FFFFFF"/>
              </a:solidFill>
              <a:latin typeface="Arial Narrow" pitchFamily="34" charset="0"/>
            </a:endParaRPr>
          </a:p>
          <a:p>
            <a:pPr marL="349250" indent="-228600">
              <a:buClr>
                <a:schemeClr val="bg1"/>
              </a:buClr>
              <a:buSzPct val="50000"/>
            </a:pPr>
            <a:r>
              <a:rPr lang="en-US" sz="1400" i="1" baseline="0" dirty="0" smtClean="0">
                <a:solidFill>
                  <a:srgbClr val="FFFFFF"/>
                </a:solidFill>
                <a:latin typeface="Arial Narrow" pitchFamily="34" charset="0"/>
              </a:rPr>
              <a:t>Washington University In St. </a:t>
            </a:r>
            <a:r>
              <a:rPr lang="en-US" sz="1400" i="1" baseline="0" dirty="0" smtClean="0">
                <a:solidFill>
                  <a:srgbClr val="FFFFFF"/>
                </a:solidFill>
                <a:latin typeface="Arial Narrow" pitchFamily="34" charset="0"/>
              </a:rPr>
              <a:t>Louis	  </a:t>
            </a:r>
            <a:r>
              <a:rPr lang="en-US" sz="1400" baseline="0" dirty="0" smtClean="0">
                <a:solidFill>
                  <a:srgbClr val="FFFFFF"/>
                </a:solidFill>
                <a:latin typeface="Arial Narrow" pitchFamily="34" charset="0"/>
              </a:rPr>
              <a:t>$50,000</a:t>
            </a:r>
            <a:endParaRPr lang="en-US" sz="1400" baseline="0" dirty="0" smtClean="0">
              <a:solidFill>
                <a:srgbClr val="FFFFFF"/>
              </a:solidFill>
              <a:latin typeface="Arial Narrow" pitchFamily="34" charset="0"/>
            </a:endParaRPr>
          </a:p>
          <a:p>
            <a:pPr marL="349250" indent="-228600">
              <a:buClr>
                <a:schemeClr val="bg1"/>
              </a:buClr>
              <a:buSzPct val="50000"/>
            </a:pPr>
            <a:r>
              <a:rPr lang="en-US" sz="1400" i="1" baseline="0" dirty="0" smtClean="0">
                <a:solidFill>
                  <a:srgbClr val="FFFFFF"/>
                </a:solidFill>
                <a:latin typeface="Arial Narrow" pitchFamily="34" charset="0"/>
              </a:rPr>
              <a:t>The Parkview Gardens </a:t>
            </a:r>
            <a:r>
              <a:rPr lang="en-US" sz="1400" i="1" baseline="0" dirty="0" smtClean="0">
                <a:solidFill>
                  <a:srgbClr val="FFFFFF"/>
                </a:solidFill>
                <a:latin typeface="Arial Narrow" pitchFamily="34" charset="0"/>
              </a:rPr>
              <a:t>Association	  </a:t>
            </a:r>
            <a:r>
              <a:rPr lang="en-US" sz="1400" baseline="0" dirty="0" smtClean="0">
                <a:solidFill>
                  <a:srgbClr val="FFFFFF"/>
                </a:solidFill>
                <a:latin typeface="Arial Narrow" pitchFamily="34" charset="0"/>
              </a:rPr>
              <a:t>$25,000</a:t>
            </a:r>
            <a:endParaRPr lang="en-US" sz="1400" baseline="0" dirty="0" smtClean="0">
              <a:solidFill>
                <a:srgbClr val="FFFFFF"/>
              </a:solidFill>
              <a:latin typeface="Arial Narrow" pitchFamily="34" charset="0"/>
            </a:endParaRPr>
          </a:p>
          <a:p>
            <a:pPr marL="349250" indent="-228600">
              <a:buClr>
                <a:schemeClr val="bg1"/>
              </a:buClr>
              <a:buSzPct val="50000"/>
            </a:pPr>
            <a:r>
              <a:rPr lang="en-US" sz="1400" i="1" baseline="0" dirty="0" smtClean="0">
                <a:solidFill>
                  <a:srgbClr val="FFFFFF"/>
                </a:solidFill>
                <a:latin typeface="Arial Narrow" pitchFamily="34" charset="0"/>
              </a:rPr>
              <a:t>Great Rivers Greenway </a:t>
            </a:r>
            <a:r>
              <a:rPr lang="en-US" sz="1400" i="1" baseline="0" dirty="0" smtClean="0">
                <a:solidFill>
                  <a:srgbClr val="FFFFFF"/>
                </a:solidFill>
                <a:latin typeface="Arial Narrow" pitchFamily="34" charset="0"/>
              </a:rPr>
              <a:t>District	</a:t>
            </a:r>
            <a:r>
              <a:rPr lang="en-US" sz="1400" baseline="0" dirty="0" smtClean="0">
                <a:solidFill>
                  <a:srgbClr val="FFFFFF"/>
                </a:solidFill>
                <a:latin typeface="Arial Narrow" pitchFamily="34" charset="0"/>
              </a:rPr>
              <a:t>  $10,000</a:t>
            </a:r>
            <a:endParaRPr lang="en-US" sz="1400" baseline="0" dirty="0" smtClean="0">
              <a:solidFill>
                <a:srgbClr val="FFFFFF"/>
              </a:solidFill>
              <a:latin typeface="Arial Narrow" pitchFamily="34" charset="0"/>
            </a:endParaRPr>
          </a:p>
          <a:p>
            <a:pPr>
              <a:buClr>
                <a:schemeClr val="bg1"/>
              </a:buClr>
              <a:buSzPct val="50000"/>
            </a:pPr>
            <a:endParaRPr lang="en-US" sz="800" baseline="0" dirty="0">
              <a:solidFill>
                <a:srgbClr val="FFFFFF"/>
              </a:solidFill>
              <a:latin typeface="Arial Narrow" pitchFamily="34" charset="0"/>
            </a:endParaRPr>
          </a:p>
          <a:p>
            <a:pPr>
              <a:buClr>
                <a:schemeClr val="bg1"/>
              </a:buClr>
              <a:buSzPct val="50000"/>
            </a:pPr>
            <a:r>
              <a:rPr lang="en-US" sz="1600" b="1" baseline="0" dirty="0" smtClean="0">
                <a:solidFill>
                  <a:srgbClr val="FFFFFF"/>
                </a:solidFill>
                <a:latin typeface="Arial Narrow" pitchFamily="34" charset="0"/>
              </a:rPr>
              <a:t>IN-KIND CONTRIBUTIONS</a:t>
            </a:r>
            <a:endParaRPr lang="en-US" sz="1600" b="1" baseline="0" dirty="0" smtClean="0">
              <a:solidFill>
                <a:srgbClr val="FFFFFF"/>
              </a:solidFill>
              <a:latin typeface="Arial Narrow" pitchFamily="34" charset="0"/>
            </a:endParaRPr>
          </a:p>
          <a:p>
            <a:pPr marL="349250" indent="-228600">
              <a:buClr>
                <a:schemeClr val="bg1"/>
              </a:buClr>
              <a:buSzPct val="50000"/>
            </a:pPr>
            <a:r>
              <a:rPr lang="en-US" sz="1400" i="1" baseline="0" dirty="0">
                <a:solidFill>
                  <a:srgbClr val="FFFFFF"/>
                </a:solidFill>
                <a:latin typeface="Arial Narrow" pitchFamily="34" charset="0"/>
              </a:rPr>
              <a:t>The City of University City		</a:t>
            </a:r>
            <a:r>
              <a:rPr lang="en-US" sz="1400" i="1" baseline="0" dirty="0" smtClean="0">
                <a:solidFill>
                  <a:srgbClr val="FFFFFF"/>
                </a:solidFill>
                <a:latin typeface="Arial Narrow" pitchFamily="34" charset="0"/>
              </a:rPr>
              <a:t>  </a:t>
            </a:r>
            <a:r>
              <a:rPr lang="en-US" sz="1400" baseline="0" dirty="0" smtClean="0">
                <a:solidFill>
                  <a:srgbClr val="FFFFFF"/>
                </a:solidFill>
                <a:latin typeface="Arial Narrow" pitchFamily="34" charset="0"/>
              </a:rPr>
              <a:t>$21,385</a:t>
            </a:r>
            <a:endParaRPr lang="en-US" sz="1400" baseline="0" dirty="0">
              <a:solidFill>
                <a:srgbClr val="FFFFFF"/>
              </a:solidFill>
              <a:latin typeface="Arial Narrow" pitchFamily="34" charset="0"/>
            </a:endParaRPr>
          </a:p>
          <a:p>
            <a:pPr marL="349250" indent="-228600">
              <a:buClr>
                <a:schemeClr val="bg1"/>
              </a:buClr>
              <a:buSzPct val="50000"/>
            </a:pPr>
            <a:r>
              <a:rPr lang="en-US" sz="1400" i="1" baseline="0" dirty="0">
                <a:solidFill>
                  <a:srgbClr val="FFFFFF"/>
                </a:solidFill>
                <a:latin typeface="Arial Narrow" pitchFamily="34" charset="0"/>
              </a:rPr>
              <a:t>Washington University In St. Louis	</a:t>
            </a:r>
            <a:r>
              <a:rPr lang="en-US" sz="1400" baseline="0" dirty="0" smtClean="0">
                <a:solidFill>
                  <a:srgbClr val="FFFFFF"/>
                </a:solidFill>
                <a:latin typeface="Arial Narrow" pitchFamily="34" charset="0"/>
              </a:rPr>
              <a:t>$149,180</a:t>
            </a:r>
          </a:p>
          <a:p>
            <a:pPr marL="349250" indent="-228600">
              <a:buClr>
                <a:schemeClr val="bg1"/>
              </a:buClr>
              <a:buSzPct val="50000"/>
            </a:pPr>
            <a:r>
              <a:rPr lang="en-US" sz="1400" i="1" baseline="0" dirty="0" smtClean="0">
                <a:solidFill>
                  <a:srgbClr val="FFFFFF"/>
                </a:solidFill>
                <a:latin typeface="Arial Narrow" pitchFamily="34" charset="0"/>
              </a:rPr>
              <a:t>RHCDA			  </a:t>
            </a:r>
            <a:r>
              <a:rPr lang="en-US" sz="1400" baseline="0" dirty="0" smtClean="0">
                <a:solidFill>
                  <a:srgbClr val="FFFFFF"/>
                </a:solidFill>
                <a:latin typeface="Arial Narrow" pitchFamily="34" charset="0"/>
              </a:rPr>
              <a:t>$13,600</a:t>
            </a:r>
          </a:p>
          <a:p>
            <a:pPr marL="349250" indent="-228600">
              <a:buClr>
                <a:schemeClr val="bg1"/>
              </a:buClr>
              <a:buSzPct val="50000"/>
            </a:pPr>
            <a:r>
              <a:rPr lang="en-US" sz="1400" i="1" baseline="0" dirty="0" smtClean="0">
                <a:solidFill>
                  <a:srgbClr val="FFFFFF"/>
                </a:solidFill>
                <a:latin typeface="Arial Narrow" pitchFamily="34" charset="0"/>
              </a:rPr>
              <a:t>St. Louis Regional Arts Commission	  </a:t>
            </a:r>
            <a:r>
              <a:rPr lang="en-US" sz="1400" baseline="0" dirty="0" smtClean="0">
                <a:solidFill>
                  <a:srgbClr val="FFFFFF"/>
                </a:solidFill>
                <a:latin typeface="Arial Narrow" pitchFamily="34" charset="0"/>
              </a:rPr>
              <a:t>$10,500</a:t>
            </a:r>
          </a:p>
          <a:p>
            <a:pPr marL="349250" indent="-228600">
              <a:buClr>
                <a:schemeClr val="bg1"/>
              </a:buClr>
              <a:buSzPct val="50000"/>
            </a:pPr>
            <a:r>
              <a:rPr lang="en-US" sz="1400" i="1" baseline="0" dirty="0" err="1" smtClean="0">
                <a:solidFill>
                  <a:srgbClr val="FFFFFF"/>
                </a:solidFill>
                <a:latin typeface="Arial Narrow" pitchFamily="34" charset="0"/>
              </a:rPr>
              <a:t>Arcturis</a:t>
            </a:r>
            <a:r>
              <a:rPr lang="en-US" sz="1400" i="1" baseline="0" dirty="0" smtClean="0">
                <a:solidFill>
                  <a:srgbClr val="FFFFFF"/>
                </a:solidFill>
                <a:latin typeface="Arial Narrow" pitchFamily="34" charset="0"/>
              </a:rPr>
              <a:t>			  </a:t>
            </a:r>
            <a:r>
              <a:rPr lang="en-US" sz="1400" baseline="0" dirty="0" smtClean="0">
                <a:solidFill>
                  <a:srgbClr val="FFFFFF"/>
                </a:solidFill>
                <a:latin typeface="Arial Narrow" pitchFamily="34" charset="0"/>
              </a:rPr>
              <a:t>$10,048</a:t>
            </a:r>
            <a:endParaRPr lang="en-US" sz="1400" baseline="0" dirty="0">
              <a:solidFill>
                <a:srgbClr val="FFFFFF"/>
              </a:solidFill>
              <a:latin typeface="Arial Narrow" pitchFamily="34" charset="0"/>
            </a:endParaRPr>
          </a:p>
          <a:p>
            <a:pPr marL="349250" indent="-228600">
              <a:buClr>
                <a:schemeClr val="bg1"/>
              </a:buClr>
              <a:buSzPct val="50000"/>
            </a:pPr>
            <a:r>
              <a:rPr lang="en-US" sz="1400" i="1" baseline="0" dirty="0">
                <a:solidFill>
                  <a:srgbClr val="FFFFFF"/>
                </a:solidFill>
                <a:latin typeface="Arial Narrow" pitchFamily="34" charset="0"/>
              </a:rPr>
              <a:t>The Parkview Gardens Association	</a:t>
            </a:r>
            <a:r>
              <a:rPr lang="en-US" sz="1400" i="1" baseline="0" dirty="0" smtClean="0">
                <a:solidFill>
                  <a:srgbClr val="FFFFFF"/>
                </a:solidFill>
                <a:latin typeface="Arial Narrow" pitchFamily="34" charset="0"/>
              </a:rPr>
              <a:t>    </a:t>
            </a:r>
            <a:r>
              <a:rPr lang="en-US" sz="1400" baseline="0" dirty="0" smtClean="0">
                <a:solidFill>
                  <a:srgbClr val="FFFFFF"/>
                </a:solidFill>
                <a:latin typeface="Arial Narrow" pitchFamily="34" charset="0"/>
              </a:rPr>
              <a:t>$5,000</a:t>
            </a:r>
          </a:p>
          <a:p>
            <a:pPr marL="349250" indent="-228600">
              <a:buClr>
                <a:schemeClr val="bg1"/>
              </a:buClr>
              <a:buSzPct val="50000"/>
            </a:pPr>
            <a:r>
              <a:rPr lang="en-US" sz="1400" i="1" baseline="0" dirty="0" smtClean="0">
                <a:solidFill>
                  <a:srgbClr val="FFFFFF"/>
                </a:solidFill>
                <a:latin typeface="Arial Narrow" pitchFamily="34" charset="0"/>
              </a:rPr>
              <a:t>Gateway Foundation		    </a:t>
            </a:r>
            <a:r>
              <a:rPr lang="en-US" sz="1400" baseline="0" dirty="0" smtClean="0">
                <a:solidFill>
                  <a:srgbClr val="FFFFFF"/>
                </a:solidFill>
                <a:latin typeface="Arial Narrow" pitchFamily="34" charset="0"/>
              </a:rPr>
              <a:t>$3,600</a:t>
            </a:r>
            <a:endParaRPr lang="en-US" sz="1400" baseline="0" dirty="0">
              <a:solidFill>
                <a:srgbClr val="FFFFFF"/>
              </a:solidFill>
              <a:latin typeface="Arial Narrow" pitchFamily="34" charset="0"/>
            </a:endParaRPr>
          </a:p>
          <a:p>
            <a:pPr marL="349250" indent="-228600">
              <a:buClr>
                <a:schemeClr val="bg1"/>
              </a:buClr>
              <a:buSzPct val="50000"/>
            </a:pPr>
            <a:r>
              <a:rPr lang="en-US" sz="1400" i="1" baseline="0" dirty="0">
                <a:solidFill>
                  <a:srgbClr val="FFFFFF"/>
                </a:solidFill>
                <a:latin typeface="Arial Narrow" pitchFamily="34" charset="0"/>
              </a:rPr>
              <a:t>Great Rivers Greenway District	</a:t>
            </a:r>
            <a:r>
              <a:rPr lang="en-US" sz="1400" i="1" baseline="0" dirty="0" smtClean="0">
                <a:solidFill>
                  <a:srgbClr val="FFFFFF"/>
                </a:solidFill>
                <a:latin typeface="Arial Narrow" pitchFamily="34" charset="0"/>
              </a:rPr>
              <a:t>    </a:t>
            </a:r>
            <a:r>
              <a:rPr lang="en-US" sz="1400" baseline="0" dirty="0" smtClean="0">
                <a:solidFill>
                  <a:srgbClr val="FFFFFF"/>
                </a:solidFill>
                <a:latin typeface="Arial Narrow" pitchFamily="34" charset="0"/>
              </a:rPr>
              <a:t>$2,500</a:t>
            </a:r>
          </a:p>
          <a:p>
            <a:pPr marL="349250" indent="-228600">
              <a:buClr>
                <a:schemeClr val="bg1"/>
              </a:buClr>
              <a:buSzPct val="50000"/>
            </a:pPr>
            <a:r>
              <a:rPr lang="en-US" sz="1400" i="1" baseline="0" dirty="0" err="1" smtClean="0">
                <a:solidFill>
                  <a:srgbClr val="FFFFFF"/>
                </a:solidFill>
                <a:latin typeface="Arial Narrow" pitchFamily="34" charset="0"/>
              </a:rPr>
              <a:t>Trailnet</a:t>
            </a:r>
            <a:r>
              <a:rPr lang="en-US" sz="1400" i="1" baseline="0" dirty="0" smtClean="0">
                <a:solidFill>
                  <a:srgbClr val="FFFFFF"/>
                </a:solidFill>
                <a:latin typeface="Arial Narrow" pitchFamily="34" charset="0"/>
              </a:rPr>
              <a:t>			    </a:t>
            </a:r>
            <a:r>
              <a:rPr lang="en-US" sz="1400" baseline="0" dirty="0" smtClean="0">
                <a:solidFill>
                  <a:srgbClr val="FFFFFF"/>
                </a:solidFill>
                <a:latin typeface="Arial Narrow" pitchFamily="34" charset="0"/>
              </a:rPr>
              <a:t>$2,000</a:t>
            </a:r>
            <a:endParaRPr lang="en-US" sz="1400" baseline="0" dirty="0">
              <a:solidFill>
                <a:srgbClr val="FFFFFF"/>
              </a:solidFill>
              <a:latin typeface="Arial Narrow" pitchFamily="34" charset="0"/>
            </a:endParaRPr>
          </a:p>
          <a:p>
            <a:pPr marL="349250" indent="-228600">
              <a:buClr>
                <a:schemeClr val="bg1"/>
              </a:buClr>
              <a:buSzPct val="50000"/>
            </a:pPr>
            <a:endParaRPr lang="en-US" sz="1400" i="1" baseline="0" dirty="0" smtClean="0">
              <a:solidFill>
                <a:srgbClr val="FFFFFF"/>
              </a:solidFill>
              <a:latin typeface="Arial Narrow" pitchFamily="34" charset="0"/>
            </a:endParaRPr>
          </a:p>
          <a:p>
            <a:pPr marL="349250" indent="-228600">
              <a:buClr>
                <a:schemeClr val="bg1"/>
              </a:buClr>
              <a:buSzPct val="50000"/>
            </a:pPr>
            <a:r>
              <a:rPr lang="en-US" sz="1600" b="1" baseline="0" dirty="0" smtClean="0">
                <a:solidFill>
                  <a:srgbClr val="FFFFFF"/>
                </a:solidFill>
                <a:latin typeface="Arial Narrow" pitchFamily="34" charset="0"/>
              </a:rPr>
              <a:t>TOTAL LEVERAGE	                  $317,813</a:t>
            </a:r>
          </a:p>
          <a:p>
            <a:pPr marL="349250" indent="-228600">
              <a:buClr>
                <a:schemeClr val="bg1"/>
              </a:buClr>
              <a:buSzPct val="50000"/>
            </a:pPr>
            <a:r>
              <a:rPr lang="en-US" sz="1600" b="1" baseline="0" dirty="0" smtClean="0">
                <a:solidFill>
                  <a:srgbClr val="FFFFFF"/>
                </a:solidFill>
                <a:latin typeface="Arial Narrow" pitchFamily="34" charset="0"/>
              </a:rPr>
              <a:t>GRANT AWARD	                  $315,687</a:t>
            </a:r>
          </a:p>
          <a:p>
            <a:pPr marL="349250" indent="-228600">
              <a:buClr>
                <a:schemeClr val="bg1"/>
              </a:buClr>
              <a:buSzPct val="50000"/>
            </a:pPr>
            <a:endParaRPr lang="en-US" sz="800" b="1" baseline="0" dirty="0">
              <a:solidFill>
                <a:srgbClr val="FFFFFF"/>
              </a:solidFill>
              <a:latin typeface="Arial Narrow" pitchFamily="34" charset="0"/>
            </a:endParaRPr>
          </a:p>
          <a:p>
            <a:pPr marL="349250" indent="-228600">
              <a:buClr>
                <a:schemeClr val="bg1"/>
              </a:buClr>
              <a:buSzPct val="50000"/>
            </a:pPr>
            <a:r>
              <a:rPr lang="en-US" sz="1600" b="1" baseline="0" dirty="0" smtClean="0">
                <a:solidFill>
                  <a:srgbClr val="FFFFFF"/>
                </a:solidFill>
                <a:latin typeface="Arial Narrow" pitchFamily="34" charset="0"/>
              </a:rPr>
              <a:t>TOTAL COST:	                  $633,500</a:t>
            </a:r>
            <a:endParaRPr lang="en-US" sz="1600" b="1" baseline="0" dirty="0">
              <a:solidFill>
                <a:srgbClr val="FFFFFF"/>
              </a:solidFill>
              <a:latin typeface="Arial Narrow" pitchFamily="34" charset="0"/>
            </a:endParaRPr>
          </a:p>
        </p:txBody>
      </p:sp>
      <p:grpSp>
        <p:nvGrpSpPr>
          <p:cNvPr id="2" name="Group 3"/>
          <p:cNvGrpSpPr/>
          <p:nvPr/>
        </p:nvGrpSpPr>
        <p:grpSpPr>
          <a:xfrm>
            <a:off x="4344197" y="1143000"/>
            <a:ext cx="4571203" cy="5486400"/>
            <a:chOff x="4344197" y="1143000"/>
            <a:chExt cx="4571203" cy="5486400"/>
          </a:xfrm>
        </p:grpSpPr>
        <p:pic>
          <p:nvPicPr>
            <p:cNvPr id="6" name="Picture 5" descr="Delmar Loop_03.jpg"/>
            <p:cNvPicPr>
              <a:picLocks noChangeAspect="1"/>
            </p:cNvPicPr>
            <p:nvPr/>
          </p:nvPicPr>
          <p:blipFill>
            <a:blip r:embed="rId2" cstate="screen"/>
            <a:srcRect/>
            <a:stretch>
              <a:fillRect/>
            </a:stretch>
          </p:blipFill>
          <p:spPr>
            <a:xfrm>
              <a:off x="4344197" y="2598531"/>
              <a:ext cx="4571203" cy="2440194"/>
            </a:xfrm>
            <a:prstGeom prst="rect">
              <a:avLst/>
            </a:prstGeom>
          </p:spPr>
        </p:pic>
        <p:pic>
          <p:nvPicPr>
            <p:cNvPr id="7" name="Picture 6" descr="DSC_4967.jpg"/>
            <p:cNvPicPr>
              <a:picLocks noChangeAspect="1"/>
            </p:cNvPicPr>
            <p:nvPr/>
          </p:nvPicPr>
          <p:blipFill>
            <a:blip r:embed="rId3" cstate="screen"/>
            <a:srcRect/>
            <a:stretch>
              <a:fillRect/>
            </a:stretch>
          </p:blipFill>
          <p:spPr>
            <a:xfrm>
              <a:off x="4346575" y="5129508"/>
              <a:ext cx="2168524" cy="1499892"/>
            </a:xfrm>
            <a:prstGeom prst="rect">
              <a:avLst/>
            </a:prstGeom>
          </p:spPr>
        </p:pic>
        <p:pic>
          <p:nvPicPr>
            <p:cNvPr id="8" name="Picture 7" descr="DSC_4947.jpg"/>
            <p:cNvPicPr>
              <a:picLocks noChangeAspect="1"/>
            </p:cNvPicPr>
            <p:nvPr/>
          </p:nvPicPr>
          <p:blipFill>
            <a:blip r:embed="rId4" cstate="screen"/>
            <a:stretch>
              <a:fillRect/>
            </a:stretch>
          </p:blipFill>
          <p:spPr>
            <a:xfrm>
              <a:off x="6613949" y="5129784"/>
              <a:ext cx="2301451" cy="1499616"/>
            </a:xfrm>
            <a:prstGeom prst="rect">
              <a:avLst/>
            </a:prstGeom>
          </p:spPr>
        </p:pic>
        <p:pic>
          <p:nvPicPr>
            <p:cNvPr id="10" name="Picture 9" descr="DSC_4958.jpg"/>
            <p:cNvPicPr>
              <a:picLocks noChangeAspect="1"/>
            </p:cNvPicPr>
            <p:nvPr/>
          </p:nvPicPr>
          <p:blipFill>
            <a:blip r:embed="rId5" cstate="screen"/>
            <a:srcRect/>
            <a:stretch>
              <a:fillRect/>
            </a:stretch>
          </p:blipFill>
          <p:spPr>
            <a:xfrm>
              <a:off x="6781800" y="1143000"/>
              <a:ext cx="2133600" cy="1371195"/>
            </a:xfrm>
            <a:prstGeom prst="rect">
              <a:avLst/>
            </a:prstGeom>
          </p:spPr>
        </p:pic>
        <p:pic>
          <p:nvPicPr>
            <p:cNvPr id="11" name="Picture 10" descr="DSC_4917.jpg"/>
            <p:cNvPicPr>
              <a:picLocks noChangeAspect="1"/>
            </p:cNvPicPr>
            <p:nvPr/>
          </p:nvPicPr>
          <p:blipFill>
            <a:blip r:embed="rId6" cstate="screen"/>
            <a:srcRect/>
            <a:stretch>
              <a:fillRect/>
            </a:stretch>
          </p:blipFill>
          <p:spPr>
            <a:xfrm>
              <a:off x="4346574" y="1143000"/>
              <a:ext cx="2338873" cy="1371600"/>
            </a:xfrm>
            <a:prstGeom prst="rect">
              <a:avLst/>
            </a:prstGeom>
          </p:spPr>
        </p:pic>
      </p:grpSp>
    </p:spTree>
    <p:extLst>
      <p:ext uri="{BB962C8B-B14F-4D97-AF65-F5344CB8AC3E}">
        <p14:creationId xmlns:p14="http://schemas.microsoft.com/office/powerpoint/2010/main" val="164351358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57200" y="1143000"/>
            <a:ext cx="3486150" cy="3724096"/>
          </a:xfrm>
          <a:prstGeom prst="rect">
            <a:avLst/>
          </a:prstGeom>
          <a:noFill/>
          <a:ln w="9525">
            <a:noFill/>
            <a:miter lim="800000"/>
            <a:headEnd/>
            <a:tailEnd/>
          </a:ln>
        </p:spPr>
        <p:txBody>
          <a:bodyPr wrap="square">
            <a:spAutoFit/>
          </a:bodyPr>
          <a:lstStyle/>
          <a:p>
            <a:pPr>
              <a:buFont typeface="Wingdings" pitchFamily="2" charset="2"/>
              <a:buNone/>
            </a:pPr>
            <a:r>
              <a:rPr lang="en-US" sz="2400" b="1" baseline="0" dirty="0" smtClean="0">
                <a:solidFill>
                  <a:schemeClr val="bg1"/>
                </a:solidFill>
                <a:latin typeface="Arial Narrow" pitchFamily="34" charset="0"/>
              </a:rPr>
              <a:t>CONSULTANTS</a:t>
            </a:r>
            <a:endParaRPr lang="en-US" sz="1600" baseline="0" dirty="0" smtClean="0">
              <a:solidFill>
                <a:srgbClr val="FFFFFF"/>
              </a:solidFill>
              <a:latin typeface="Arial Narrow" pitchFamily="34" charset="0"/>
            </a:endParaRPr>
          </a:p>
          <a:p>
            <a:pPr marL="457200" indent="-228600">
              <a:buClr>
                <a:schemeClr val="bg1"/>
              </a:buClr>
              <a:buSzPct val="50000"/>
            </a:pPr>
            <a:endParaRPr lang="en-US" sz="1600" i="1" baseline="0" dirty="0">
              <a:solidFill>
                <a:srgbClr val="FFFFFF"/>
              </a:solidFill>
              <a:latin typeface="Arial Narrow" pitchFamily="34" charset="0"/>
            </a:endParaRPr>
          </a:p>
          <a:p>
            <a:pPr marL="457200" indent="-228600">
              <a:buClr>
                <a:schemeClr val="bg1"/>
              </a:buClr>
              <a:buSzPct val="50000"/>
            </a:pPr>
            <a:r>
              <a:rPr lang="en-US" sz="1600" b="1" baseline="0" dirty="0" smtClean="0">
                <a:solidFill>
                  <a:srgbClr val="FFFFFF"/>
                </a:solidFill>
                <a:latin typeface="Arial Narrow" pitchFamily="34" charset="0"/>
              </a:rPr>
              <a:t>H3 Studio </a:t>
            </a:r>
            <a:r>
              <a:rPr lang="en-US" sz="1200" i="1" baseline="0" dirty="0" smtClean="0">
                <a:solidFill>
                  <a:srgbClr val="FFFFFF"/>
                </a:solidFill>
                <a:latin typeface="Arial Narrow" pitchFamily="34" charset="0"/>
              </a:rPr>
              <a:t>Prime Planning Consultant</a:t>
            </a:r>
          </a:p>
          <a:p>
            <a:pPr marL="349250" indent="-228600">
              <a:buClr>
                <a:schemeClr val="bg1"/>
              </a:buClr>
              <a:buSzPct val="50000"/>
            </a:pPr>
            <a:endParaRPr lang="en-US" sz="1000" b="1" baseline="0" dirty="0" smtClean="0">
              <a:solidFill>
                <a:srgbClr val="FFFFFF"/>
              </a:solidFill>
              <a:latin typeface="Arial Narrow" pitchFamily="34" charset="0"/>
            </a:endParaRPr>
          </a:p>
          <a:p>
            <a:pPr marL="349250" indent="-123825">
              <a:buClr>
                <a:schemeClr val="bg1"/>
              </a:buClr>
              <a:buSzPct val="100000"/>
              <a:buFont typeface="Arial" pitchFamily="34" charset="0"/>
              <a:buChar char="•"/>
            </a:pPr>
            <a:r>
              <a:rPr lang="en-US" sz="1400" b="1" baseline="0" dirty="0" smtClean="0">
                <a:solidFill>
                  <a:srgbClr val="FFFFFF"/>
                </a:solidFill>
                <a:latin typeface="Arial Narrow" pitchFamily="34" charset="0"/>
              </a:rPr>
              <a:t>Development Strategies </a:t>
            </a:r>
            <a:r>
              <a:rPr lang="en-US" sz="1200" i="1" baseline="0" dirty="0" smtClean="0">
                <a:solidFill>
                  <a:srgbClr val="FFFFFF"/>
                </a:solidFill>
                <a:latin typeface="Arial Narrow" pitchFamily="34" charset="0"/>
              </a:rPr>
              <a:t>Economic Development Sub-consultant</a:t>
            </a:r>
          </a:p>
          <a:p>
            <a:pPr marL="349250" indent="-123825">
              <a:buClr>
                <a:schemeClr val="bg1"/>
              </a:buClr>
              <a:buSzPct val="100000"/>
              <a:buFont typeface="Arial" pitchFamily="34" charset="0"/>
              <a:buChar char="•"/>
            </a:pPr>
            <a:endParaRPr lang="en-US" sz="1000" b="1" baseline="0" dirty="0" smtClean="0">
              <a:solidFill>
                <a:srgbClr val="FFFFFF"/>
              </a:solidFill>
              <a:latin typeface="Arial Narrow" pitchFamily="34" charset="0"/>
            </a:endParaRPr>
          </a:p>
          <a:p>
            <a:pPr marL="349250" indent="-123825">
              <a:buClr>
                <a:schemeClr val="bg1"/>
              </a:buClr>
              <a:buSzPct val="100000"/>
              <a:buFont typeface="Arial" pitchFamily="34" charset="0"/>
              <a:buChar char="•"/>
            </a:pPr>
            <a:r>
              <a:rPr lang="en-US" sz="1400" b="1" baseline="0" dirty="0" smtClean="0">
                <a:solidFill>
                  <a:srgbClr val="FFFFFF"/>
                </a:solidFill>
                <a:latin typeface="Arial Narrow" pitchFamily="34" charset="0"/>
              </a:rPr>
              <a:t>David Mason &amp; Associates </a:t>
            </a:r>
            <a:r>
              <a:rPr lang="en-US" sz="1200" i="1" baseline="0" dirty="0" smtClean="0">
                <a:solidFill>
                  <a:srgbClr val="FFFFFF"/>
                </a:solidFill>
                <a:latin typeface="Arial Narrow" pitchFamily="34" charset="0"/>
              </a:rPr>
              <a:t>Engineering Sub-consultant</a:t>
            </a:r>
          </a:p>
          <a:p>
            <a:pPr marL="349250" indent="-123825">
              <a:buClr>
                <a:schemeClr val="bg1"/>
              </a:buClr>
              <a:buSzPct val="100000"/>
              <a:buFont typeface="Arial" pitchFamily="34" charset="0"/>
              <a:buChar char="•"/>
            </a:pPr>
            <a:endParaRPr lang="en-US" sz="1000" b="1" baseline="0" dirty="0" smtClean="0">
              <a:solidFill>
                <a:srgbClr val="FFFFFF"/>
              </a:solidFill>
              <a:latin typeface="Arial Narrow" pitchFamily="34" charset="0"/>
            </a:endParaRPr>
          </a:p>
          <a:p>
            <a:pPr marL="349250" indent="-123825">
              <a:buClr>
                <a:schemeClr val="bg1"/>
              </a:buClr>
              <a:buSzPct val="100000"/>
              <a:buFont typeface="Arial" pitchFamily="34" charset="0"/>
              <a:buChar char="•"/>
            </a:pPr>
            <a:r>
              <a:rPr lang="en-US" sz="1400" b="1" baseline="0" dirty="0" smtClean="0">
                <a:solidFill>
                  <a:srgbClr val="FFFFFF"/>
                </a:solidFill>
                <a:latin typeface="Arial Narrow" pitchFamily="34" charset="0"/>
              </a:rPr>
              <a:t>CH2M Hill </a:t>
            </a:r>
            <a:r>
              <a:rPr lang="en-US" sz="1200" i="1" baseline="0" dirty="0" smtClean="0">
                <a:solidFill>
                  <a:srgbClr val="FFFFFF"/>
                </a:solidFill>
                <a:latin typeface="Arial Narrow" pitchFamily="34" charset="0"/>
              </a:rPr>
              <a:t>Circulation and Parking Sub-consultant</a:t>
            </a:r>
          </a:p>
          <a:p>
            <a:pPr marL="349250" indent="-123825">
              <a:buClr>
                <a:schemeClr val="bg1"/>
              </a:buClr>
              <a:buSzPct val="100000"/>
              <a:buFont typeface="Arial" pitchFamily="34" charset="0"/>
              <a:buChar char="•"/>
            </a:pPr>
            <a:endParaRPr lang="en-US" sz="1000" i="1" baseline="0" dirty="0">
              <a:solidFill>
                <a:srgbClr val="FFFFFF"/>
              </a:solidFill>
              <a:latin typeface="Arial Narrow" pitchFamily="34" charset="0"/>
            </a:endParaRPr>
          </a:p>
          <a:p>
            <a:pPr marL="349250" indent="-123825">
              <a:buClr>
                <a:schemeClr val="bg1"/>
              </a:buClr>
              <a:buSzPct val="100000"/>
              <a:buFont typeface="Arial" pitchFamily="34" charset="0"/>
              <a:buChar char="•"/>
            </a:pPr>
            <a:r>
              <a:rPr lang="en-US" sz="1400" b="1" baseline="0" dirty="0" smtClean="0">
                <a:solidFill>
                  <a:srgbClr val="FFFFFF"/>
                </a:solidFill>
                <a:latin typeface="Arial Narrow" pitchFamily="34" charset="0"/>
              </a:rPr>
              <a:t>Trailnet</a:t>
            </a:r>
            <a:r>
              <a:rPr lang="en-US" sz="1200" i="1" baseline="0" dirty="0" smtClean="0">
                <a:solidFill>
                  <a:srgbClr val="FFFFFF"/>
                </a:solidFill>
                <a:latin typeface="Arial Narrow" pitchFamily="34" charset="0"/>
              </a:rPr>
              <a:t> Bike/Walk Sub-consultant</a:t>
            </a:r>
          </a:p>
          <a:p>
            <a:pPr marL="457200" indent="-228600">
              <a:buClr>
                <a:schemeClr val="bg1"/>
              </a:buClr>
              <a:buSzPct val="50000"/>
            </a:pPr>
            <a:endParaRPr lang="en-US" sz="1600" b="1" baseline="0" dirty="0" smtClean="0">
              <a:solidFill>
                <a:srgbClr val="FFFFFF"/>
              </a:solidFill>
              <a:latin typeface="Arial Narrow" pitchFamily="34" charset="0"/>
            </a:endParaRPr>
          </a:p>
          <a:p>
            <a:pPr marL="457200" indent="-228600">
              <a:buClr>
                <a:schemeClr val="bg1"/>
              </a:buClr>
              <a:buSzPct val="50000"/>
            </a:pPr>
            <a:r>
              <a:rPr lang="en-US" sz="1600" b="1" baseline="0" dirty="0" smtClean="0">
                <a:solidFill>
                  <a:srgbClr val="FFFFFF"/>
                </a:solidFill>
                <a:latin typeface="Arial Narrow" pitchFamily="34" charset="0"/>
              </a:rPr>
              <a:t>501 Creative </a:t>
            </a:r>
            <a:r>
              <a:rPr lang="en-US" sz="1200" i="1" baseline="0" dirty="0" smtClean="0">
                <a:solidFill>
                  <a:srgbClr val="FFFFFF"/>
                </a:solidFill>
                <a:latin typeface="Arial Narrow" pitchFamily="34" charset="0"/>
              </a:rPr>
              <a:t>Communication &amp; Marketing</a:t>
            </a:r>
          </a:p>
          <a:p>
            <a:pPr marL="457200" indent="-228600">
              <a:buClr>
                <a:schemeClr val="bg1"/>
              </a:buClr>
              <a:buSzPct val="50000"/>
            </a:pPr>
            <a:endParaRPr lang="en-US" sz="1200" i="1" baseline="0" dirty="0">
              <a:solidFill>
                <a:srgbClr val="FFFFFF"/>
              </a:solidFill>
              <a:latin typeface="Arial Narrow" pitchFamily="34" charset="0"/>
            </a:endParaRPr>
          </a:p>
          <a:p>
            <a:pPr marL="457200" indent="-228600">
              <a:buClr>
                <a:schemeClr val="bg1"/>
              </a:buClr>
              <a:buSzPct val="50000"/>
            </a:pPr>
            <a:r>
              <a:rPr lang="en-US" sz="1600" b="1" baseline="0" dirty="0" smtClean="0">
                <a:solidFill>
                  <a:srgbClr val="FFFFFF"/>
                </a:solidFill>
                <a:latin typeface="Arial Narrow" pitchFamily="34" charset="0"/>
              </a:rPr>
              <a:t>RHCDA</a:t>
            </a:r>
            <a:r>
              <a:rPr lang="en-US" sz="1200" i="1" baseline="0" dirty="0" smtClean="0">
                <a:solidFill>
                  <a:srgbClr val="FFFFFF"/>
                </a:solidFill>
                <a:latin typeface="Arial Narrow" pitchFamily="34" charset="0"/>
              </a:rPr>
              <a:t> Evaluation &amp; Outcome Measurement</a:t>
            </a:r>
            <a:endParaRPr lang="en-US" sz="1400" baseline="0" dirty="0">
              <a:solidFill>
                <a:srgbClr val="FFFFFF"/>
              </a:solidFill>
              <a:latin typeface="Arial Narrow" pitchFamily="34" charset="0"/>
            </a:endParaRPr>
          </a:p>
        </p:txBody>
      </p:sp>
      <p:grpSp>
        <p:nvGrpSpPr>
          <p:cNvPr id="2" name="Group 3"/>
          <p:cNvGrpSpPr/>
          <p:nvPr/>
        </p:nvGrpSpPr>
        <p:grpSpPr>
          <a:xfrm>
            <a:off x="4344197" y="1143000"/>
            <a:ext cx="4571203" cy="5486400"/>
            <a:chOff x="4344197" y="1143000"/>
            <a:chExt cx="4571203" cy="5486400"/>
          </a:xfrm>
        </p:grpSpPr>
        <p:pic>
          <p:nvPicPr>
            <p:cNvPr id="6" name="Picture 5" descr="Delmar Loop_03.jpg"/>
            <p:cNvPicPr>
              <a:picLocks noChangeAspect="1"/>
            </p:cNvPicPr>
            <p:nvPr/>
          </p:nvPicPr>
          <p:blipFill>
            <a:blip r:embed="rId2" cstate="screen"/>
            <a:srcRect/>
            <a:stretch>
              <a:fillRect/>
            </a:stretch>
          </p:blipFill>
          <p:spPr>
            <a:xfrm>
              <a:off x="4344197" y="2598531"/>
              <a:ext cx="4571203" cy="2440194"/>
            </a:xfrm>
            <a:prstGeom prst="rect">
              <a:avLst/>
            </a:prstGeom>
          </p:spPr>
        </p:pic>
        <p:pic>
          <p:nvPicPr>
            <p:cNvPr id="7" name="Picture 6" descr="DSC_4967.jpg"/>
            <p:cNvPicPr>
              <a:picLocks noChangeAspect="1"/>
            </p:cNvPicPr>
            <p:nvPr/>
          </p:nvPicPr>
          <p:blipFill>
            <a:blip r:embed="rId3" cstate="screen"/>
            <a:srcRect/>
            <a:stretch>
              <a:fillRect/>
            </a:stretch>
          </p:blipFill>
          <p:spPr>
            <a:xfrm>
              <a:off x="4346575" y="5129508"/>
              <a:ext cx="2168524" cy="1499892"/>
            </a:xfrm>
            <a:prstGeom prst="rect">
              <a:avLst/>
            </a:prstGeom>
          </p:spPr>
        </p:pic>
        <p:pic>
          <p:nvPicPr>
            <p:cNvPr id="8" name="Picture 7" descr="DSC_4947.jpg"/>
            <p:cNvPicPr>
              <a:picLocks noChangeAspect="1"/>
            </p:cNvPicPr>
            <p:nvPr/>
          </p:nvPicPr>
          <p:blipFill>
            <a:blip r:embed="rId4" cstate="screen"/>
            <a:stretch>
              <a:fillRect/>
            </a:stretch>
          </p:blipFill>
          <p:spPr>
            <a:xfrm>
              <a:off x="6613949" y="5129784"/>
              <a:ext cx="2301451" cy="1499616"/>
            </a:xfrm>
            <a:prstGeom prst="rect">
              <a:avLst/>
            </a:prstGeom>
          </p:spPr>
        </p:pic>
        <p:pic>
          <p:nvPicPr>
            <p:cNvPr id="10" name="Picture 9" descr="DSC_4958.jpg"/>
            <p:cNvPicPr>
              <a:picLocks noChangeAspect="1"/>
            </p:cNvPicPr>
            <p:nvPr/>
          </p:nvPicPr>
          <p:blipFill>
            <a:blip r:embed="rId5" cstate="screen"/>
            <a:srcRect/>
            <a:stretch>
              <a:fillRect/>
            </a:stretch>
          </p:blipFill>
          <p:spPr>
            <a:xfrm>
              <a:off x="6781800" y="1143000"/>
              <a:ext cx="2133600" cy="1371195"/>
            </a:xfrm>
            <a:prstGeom prst="rect">
              <a:avLst/>
            </a:prstGeom>
          </p:spPr>
        </p:pic>
        <p:pic>
          <p:nvPicPr>
            <p:cNvPr id="11" name="Picture 10" descr="DSC_4917.jpg"/>
            <p:cNvPicPr>
              <a:picLocks noChangeAspect="1"/>
            </p:cNvPicPr>
            <p:nvPr/>
          </p:nvPicPr>
          <p:blipFill>
            <a:blip r:embed="rId6" cstate="screen"/>
            <a:srcRect/>
            <a:stretch>
              <a:fillRect/>
            </a:stretch>
          </p:blipFill>
          <p:spPr>
            <a:xfrm>
              <a:off x="4346574" y="1143000"/>
              <a:ext cx="2338873" cy="1371600"/>
            </a:xfrm>
            <a:prstGeom prst="rect">
              <a:avLst/>
            </a:prstGeom>
          </p:spPr>
        </p:pic>
      </p:grpSp>
    </p:spTree>
    <p:extLst>
      <p:ext uri="{BB962C8B-B14F-4D97-AF65-F5344CB8AC3E}">
        <p14:creationId xmlns:p14="http://schemas.microsoft.com/office/powerpoint/2010/main" val="17064978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Default Desig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19581</TotalTime>
  <Words>2062</Words>
  <Application>Microsoft Office PowerPoint</Application>
  <PresentationFormat>On-screen Show (4:3)</PresentationFormat>
  <Paragraphs>513</Paragraphs>
  <Slides>57</Slides>
  <Notes>0</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wayne a. mortensen</dc:creator>
  <cp:lastModifiedBy>Tim Breihan</cp:lastModifiedBy>
  <cp:revision>737</cp:revision>
  <cp:lastPrinted>2011-09-30T18:26:58Z</cp:lastPrinted>
  <dcterms:created xsi:type="dcterms:W3CDTF">2011-06-07T02:14:19Z</dcterms:created>
  <dcterms:modified xsi:type="dcterms:W3CDTF">2011-10-12T18:42:37Z</dcterms:modified>
</cp:coreProperties>
</file>