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6" r:id="rId3"/>
    <p:sldId id="256" r:id="rId4"/>
    <p:sldId id="257" r:id="rId5"/>
    <p:sldId id="258" r:id="rId6"/>
    <p:sldId id="267" r:id="rId7"/>
    <p:sldId id="268" r:id="rId8"/>
    <p:sldId id="269" r:id="rId9"/>
    <p:sldId id="262" r:id="rId10"/>
    <p:sldId id="263" r:id="rId11"/>
    <p:sldId id="264" r:id="rId12"/>
    <p:sldId id="265" r:id="rId13"/>
    <p:sldId id="270" r:id="rId14"/>
    <p:sldId id="271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023B-FDFD-44A7-93B0-D51902DB72D8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30E5-57B8-4DE6-B038-DACCB3356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023B-FDFD-44A7-93B0-D51902DB72D8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30E5-57B8-4DE6-B038-DACCB3356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023B-FDFD-44A7-93B0-D51902DB72D8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30E5-57B8-4DE6-B038-DACCB3356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023B-FDFD-44A7-93B0-D51902DB72D8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30E5-57B8-4DE6-B038-DACCB3356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023B-FDFD-44A7-93B0-D51902DB72D8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30E5-57B8-4DE6-B038-DACCB3356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023B-FDFD-44A7-93B0-D51902DB72D8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30E5-57B8-4DE6-B038-DACCB3356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023B-FDFD-44A7-93B0-D51902DB72D8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30E5-57B8-4DE6-B038-DACCB3356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023B-FDFD-44A7-93B0-D51902DB72D8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30E5-57B8-4DE6-B038-DACCB3356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023B-FDFD-44A7-93B0-D51902DB72D8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30E5-57B8-4DE6-B038-DACCB3356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023B-FDFD-44A7-93B0-D51902DB72D8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30E5-57B8-4DE6-B038-DACCB3356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023B-FDFD-44A7-93B0-D51902DB72D8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30E5-57B8-4DE6-B038-DACCB3356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6023B-FDFD-44A7-93B0-D51902DB72D8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F30E5-57B8-4DE6-B038-DACCB33567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0"/>
            <a:ext cx="9144000" cy="165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6925"/>
            <a:ext cx="100869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3320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Delmar Improvements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 Parking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entury Gothic" pitchFamily="34" charset="0"/>
            </a:endParaRP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Traffic Analysis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nkGothic Lt BT" pitchFamily="34" charset="0"/>
                <a:ea typeface="+mj-ea"/>
                <a:cs typeface="+mj-cs"/>
              </a:rPr>
              <a:t>Traffic Presentation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nkGothic Lt B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BankGothic Lt BT" pitchFamily="34" charset="0"/>
                <a:ea typeface="+mj-ea"/>
                <a:cs typeface="+mj-cs"/>
              </a:rPr>
              <a:t>Traffic Analysis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nkGothic Lt BT" pitchFamily="34" charset="0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828800" y="2283858"/>
          <a:ext cx="5624834" cy="2908065"/>
        </p:xfrm>
        <a:graphic>
          <a:graphicData uri="http://schemas.openxmlformats.org/drawingml/2006/table">
            <a:tbl>
              <a:tblPr/>
              <a:tblGrid>
                <a:gridCol w="3037721"/>
                <a:gridCol w="2587113"/>
              </a:tblGrid>
              <a:tr h="45449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Intersection</a:t>
                      </a:r>
                    </a:p>
                  </a:txBody>
                  <a:tcPr marL="5827" marR="5827" marT="5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Level of Service</a:t>
                      </a:r>
                    </a:p>
                  </a:txBody>
                  <a:tcPr marL="5827" marR="5827" marT="5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</a:tr>
              <a:tr h="361264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Trinity 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NB </a:t>
                      </a:r>
                    </a:p>
                    <a:p>
                      <a:pPr algn="l" fontAlgn="t"/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          SB</a:t>
                      </a:r>
                      <a:endParaRPr lang="en-US" sz="2200" b="0" i="0" u="none" strike="noStrike" dirty="0" smtClean="0">
                        <a:solidFill>
                          <a:srgbClr val="000000"/>
                        </a:solidFill>
                        <a:latin typeface="Century Gothic" pitchFamily="34" charset="0"/>
                      </a:endParaRPr>
                    </a:p>
                  </a:txBody>
                  <a:tcPr marL="5827" marR="5827" marT="5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F</a:t>
                      </a:r>
                    </a:p>
                    <a:p>
                      <a:pPr algn="ctr" fontAlgn="t"/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F</a:t>
                      </a:r>
                      <a:endParaRPr lang="en-US" sz="2200" b="0" i="0" u="none" strike="noStrike" dirty="0" smtClean="0">
                        <a:solidFill>
                          <a:srgbClr val="000000"/>
                        </a:solidFill>
                        <a:latin typeface="Century Gothic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437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Sgt. Mike King</a:t>
                      </a:r>
                    </a:p>
                  </a:txBody>
                  <a:tcPr marL="5827" marR="5827" marT="5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55437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Kingsland</a:t>
                      </a:r>
                    </a:p>
                  </a:txBody>
                  <a:tcPr marL="5827" marR="5827" marT="5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437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Leland</a:t>
                      </a:r>
                    </a:p>
                  </a:txBody>
                  <a:tcPr marL="5827" marR="5827" marT="5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55437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Melville</a:t>
                      </a:r>
                    </a:p>
                  </a:txBody>
                  <a:tcPr marL="5827" marR="5827" marT="5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437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Westgate</a:t>
                      </a:r>
                    </a:p>
                  </a:txBody>
                  <a:tcPr marL="5827" marR="5827" marT="5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17526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Future No Build Level of Service Table (2032)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BankGothic Lt BT" pitchFamily="34" charset="0"/>
                <a:ea typeface="+mj-ea"/>
                <a:cs typeface="+mj-cs"/>
              </a:rPr>
              <a:t>Traffic Analysis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nkGothic Lt BT" pitchFamily="34" charset="0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828800" y="2283858"/>
          <a:ext cx="5624834" cy="4234855"/>
        </p:xfrm>
        <a:graphic>
          <a:graphicData uri="http://schemas.openxmlformats.org/drawingml/2006/table">
            <a:tbl>
              <a:tblPr/>
              <a:tblGrid>
                <a:gridCol w="3037721"/>
                <a:gridCol w="2587113"/>
              </a:tblGrid>
              <a:tr h="45449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Intersection</a:t>
                      </a:r>
                    </a:p>
                  </a:txBody>
                  <a:tcPr marL="5827" marR="5827" marT="5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Level of Service</a:t>
                      </a:r>
                    </a:p>
                  </a:txBody>
                  <a:tcPr marL="5827" marR="5827" marT="5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</a:tr>
              <a:tr h="361264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Trinity 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EB </a:t>
                      </a:r>
                    </a:p>
                    <a:p>
                      <a:pPr algn="l" fontAlgn="t"/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         WB </a:t>
                      </a:r>
                    </a:p>
                    <a:p>
                      <a:pPr algn="l" fontAlgn="t"/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         NB </a:t>
                      </a:r>
                    </a:p>
                    <a:p>
                      <a:pPr algn="l" fontAlgn="t"/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         SB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entury Gothic" pitchFamily="34" charset="0"/>
                      </a:endParaRPr>
                    </a:p>
                  </a:txBody>
                  <a:tcPr marL="5827" marR="5827" marT="5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C</a:t>
                      </a:r>
                    </a:p>
                    <a:p>
                      <a:pPr algn="ctr" fontAlgn="t"/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ctr" fontAlgn="t"/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ctr" fontAlgn="t"/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A</a:t>
                      </a:r>
                      <a:endParaRPr lang="en-US" sz="2200" b="0" i="0" u="none" strike="noStrike" dirty="0" smtClean="0">
                        <a:solidFill>
                          <a:srgbClr val="000000"/>
                        </a:solidFill>
                        <a:latin typeface="Century Gothic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437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Sgt. Mike </a:t>
                      </a:r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King 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EB </a:t>
                      </a:r>
                    </a:p>
                    <a:p>
                      <a:pPr algn="l" fontAlgn="t"/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                       WB </a:t>
                      </a:r>
                    </a:p>
                    <a:p>
                      <a:pPr algn="l" fontAlgn="t"/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                        SB</a:t>
                      </a:r>
                      <a:endParaRPr lang="en-US" sz="2200" b="0" i="0" u="none" strike="noStrike" dirty="0" smtClean="0">
                        <a:solidFill>
                          <a:srgbClr val="000000"/>
                        </a:solidFill>
                        <a:latin typeface="Century Gothic" pitchFamily="34" charset="0"/>
                      </a:endParaRPr>
                    </a:p>
                  </a:txBody>
                  <a:tcPr marL="5827" marR="5827" marT="5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ctr" fontAlgn="t"/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ctr" fontAlgn="t"/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F (D)</a:t>
                      </a:r>
                      <a:endParaRPr lang="en-US" sz="2200" b="0" i="0" u="none" strike="noStrike" dirty="0" smtClean="0">
                        <a:solidFill>
                          <a:srgbClr val="000000"/>
                        </a:solidFill>
                        <a:latin typeface="Century Gothic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55437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Kingsland</a:t>
                      </a:r>
                    </a:p>
                  </a:txBody>
                  <a:tcPr marL="5827" marR="5827" marT="5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437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Leland</a:t>
                      </a:r>
                    </a:p>
                  </a:txBody>
                  <a:tcPr marL="5827" marR="5827" marT="5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55437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Melville</a:t>
                      </a:r>
                    </a:p>
                  </a:txBody>
                  <a:tcPr marL="5827" marR="5827" marT="5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437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Westgate</a:t>
                      </a:r>
                    </a:p>
                  </a:txBody>
                  <a:tcPr marL="5827" marR="5827" marT="5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17526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Future Build Level of Service Table (2012)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BankGothic Lt BT" pitchFamily="34" charset="0"/>
                <a:ea typeface="+mj-ea"/>
                <a:cs typeface="+mj-cs"/>
              </a:rPr>
              <a:t>Traffic Analysis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nkGothic Lt BT" pitchFamily="34" charset="0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828800" y="2283858"/>
          <a:ext cx="5624834" cy="4234855"/>
        </p:xfrm>
        <a:graphic>
          <a:graphicData uri="http://schemas.openxmlformats.org/drawingml/2006/table">
            <a:tbl>
              <a:tblPr/>
              <a:tblGrid>
                <a:gridCol w="3037721"/>
                <a:gridCol w="2587113"/>
              </a:tblGrid>
              <a:tr h="45449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Intersection</a:t>
                      </a:r>
                    </a:p>
                  </a:txBody>
                  <a:tcPr marL="5827" marR="5827" marT="5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Level of Service</a:t>
                      </a:r>
                    </a:p>
                  </a:txBody>
                  <a:tcPr marL="5827" marR="5827" marT="5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</a:tr>
              <a:tr h="361264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Trinity EB</a:t>
                      </a:r>
                    </a:p>
                    <a:p>
                      <a:pPr algn="l" fontAlgn="t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          WB</a:t>
                      </a:r>
                    </a:p>
                    <a:p>
                      <a:pPr algn="l" fontAlgn="t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          NB</a:t>
                      </a:r>
                    </a:p>
                    <a:p>
                      <a:pPr algn="l" fontAlgn="t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          SB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5827" marR="5827" marT="5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D</a:t>
                      </a:r>
                    </a:p>
                    <a:p>
                      <a:pPr algn="ctr" fontAlgn="t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B</a:t>
                      </a:r>
                    </a:p>
                    <a:p>
                      <a:pPr algn="ctr" fontAlgn="t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A</a:t>
                      </a:r>
                    </a:p>
                    <a:p>
                      <a:pPr algn="ctr" fontAlgn="t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437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Sgt. Mike </a:t>
                      </a:r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King EB</a:t>
                      </a:r>
                    </a:p>
                    <a:p>
                      <a:pPr algn="l" fontAlgn="t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                        WB</a:t>
                      </a:r>
                    </a:p>
                    <a:p>
                      <a:pPr algn="l" fontAlgn="t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                         SB</a:t>
                      </a:r>
                    </a:p>
                  </a:txBody>
                  <a:tcPr marL="5827" marR="5827" marT="5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A</a:t>
                      </a:r>
                    </a:p>
                    <a:p>
                      <a:pPr algn="ctr" fontAlgn="t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A</a:t>
                      </a:r>
                    </a:p>
                    <a:p>
                      <a:pPr algn="ctr" fontAlgn="t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F (D)</a:t>
                      </a:r>
                      <a:endParaRPr lang="en-US" sz="2200" b="0" i="0" u="none" strike="noStrike" dirty="0" smtClean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55437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Kingsland</a:t>
                      </a:r>
                    </a:p>
                  </a:txBody>
                  <a:tcPr marL="5827" marR="5827" marT="5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437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Leland</a:t>
                      </a:r>
                    </a:p>
                  </a:txBody>
                  <a:tcPr marL="5827" marR="5827" marT="5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55437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Melville</a:t>
                      </a:r>
                    </a:p>
                  </a:txBody>
                  <a:tcPr marL="5827" marR="5827" marT="5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437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Westgate</a:t>
                      </a:r>
                    </a:p>
                  </a:txBody>
                  <a:tcPr marL="5827" marR="5827" marT="5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17526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Future Build Level of Service Table (2032)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BankGothic Lt BT" pitchFamily="34" charset="0"/>
                <a:ea typeface="+mj-ea"/>
                <a:cs typeface="+mj-cs"/>
              </a:rPr>
              <a:t>Traffic Analysis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nkGothic Lt BT" pitchFamily="34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7526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VISSIM MODEL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solidFill>
                  <a:schemeClr val="bg1"/>
                </a:solidFill>
                <a:latin typeface="BankGothic Lt BT" pitchFamily="34" charset="0"/>
                <a:ea typeface="+mj-ea"/>
                <a:cs typeface="+mj-cs"/>
              </a:rPr>
              <a:t>Conclusion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nkGothic Lt BT" pitchFamily="34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752600"/>
            <a:ext cx="838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Questions?</a:t>
            </a:r>
            <a:endParaRPr lang="en-US" sz="66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BankGothic Lt BT" pitchFamily="34" charset="0"/>
                <a:ea typeface="+mj-ea"/>
                <a:cs typeface="+mj-cs"/>
              </a:rPr>
              <a:t>Delmar Improvements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nkGothic Lt BT" pitchFamily="34" charset="0"/>
              <a:ea typeface="+mj-ea"/>
              <a:cs typeface="+mj-cs"/>
            </a:endParaRPr>
          </a:p>
        </p:txBody>
      </p:sp>
      <p:pic>
        <p:nvPicPr>
          <p:cNvPr id="1026" name="Picture 2" descr="S:\Community_Engagement\University_City\100%-Public_Hearing\Roundabout-Aerial_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74295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Community_Engagement\University_City\100%-Public_Hearing\Roundabout-Kings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752600"/>
            <a:ext cx="9298131" cy="3962399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6925"/>
            <a:ext cx="100869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BankGothic Lt BT" pitchFamily="34" charset="0"/>
                <a:ea typeface="+mj-ea"/>
                <a:cs typeface="+mj-cs"/>
              </a:rPr>
              <a:t>Delmar Improvements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nkGothic Lt B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Community_Engagement\University_City\100%-Public_Hearing\Kingsland-Melvi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525000" cy="4003078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6925"/>
            <a:ext cx="100869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BankGothic Lt BT" pitchFamily="34" charset="0"/>
                <a:ea typeface="+mj-ea"/>
                <a:cs typeface="+mj-cs"/>
              </a:rPr>
              <a:t>Delmar Improvements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nkGothic Lt B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:\Community_Engagement\University_City\100%-Public_Hearing\Melville-Lim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448800" cy="3997569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6925"/>
            <a:ext cx="100869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BankGothic Lt BT" pitchFamily="34" charset="0"/>
                <a:ea typeface="+mj-ea"/>
                <a:cs typeface="+mj-cs"/>
              </a:rPr>
              <a:t>Delmar Improvements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nkGothic Lt B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S:\Community_Engagement\University_City\100%-Public_Hearing\Roundabout-Kingsland-Par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752600"/>
            <a:ext cx="9298131" cy="396240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6925"/>
            <a:ext cx="100869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BankGothic Lt BT" pitchFamily="34" charset="0"/>
                <a:ea typeface="+mj-ea"/>
                <a:cs typeface="+mj-cs"/>
              </a:rPr>
              <a:t>Parking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nkGothic Lt B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:\Community_Engagement\University_City\100%-Public_Hearing\Kingsland-Melville-Par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599"/>
            <a:ext cx="9525000" cy="4003078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6925"/>
            <a:ext cx="100869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BankGothic Lt BT" pitchFamily="34" charset="0"/>
                <a:ea typeface="+mj-ea"/>
                <a:cs typeface="+mj-cs"/>
              </a:rPr>
              <a:t>Parking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nkGothic Lt B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:\Community_Engagement\University_City\100%-Public_Hearing\Melville-Limit-Par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448800" cy="3997569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6925"/>
            <a:ext cx="100869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BankGothic Lt BT" pitchFamily="34" charset="0"/>
                <a:ea typeface="+mj-ea"/>
                <a:cs typeface="+mj-cs"/>
              </a:rPr>
              <a:t>Parking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nkGothic Lt B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BankGothic Lt BT" pitchFamily="34" charset="0"/>
                <a:ea typeface="+mj-ea"/>
                <a:cs typeface="+mj-cs"/>
              </a:rPr>
              <a:t>Traffic Analysis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nkGothic Lt BT" pitchFamily="34" charset="0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828800" y="2283858"/>
          <a:ext cx="5624834" cy="2908065"/>
        </p:xfrm>
        <a:graphic>
          <a:graphicData uri="http://schemas.openxmlformats.org/drawingml/2006/table">
            <a:tbl>
              <a:tblPr/>
              <a:tblGrid>
                <a:gridCol w="3037721"/>
                <a:gridCol w="2587113"/>
              </a:tblGrid>
              <a:tr h="45449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Intersection</a:t>
                      </a:r>
                    </a:p>
                  </a:txBody>
                  <a:tcPr marL="5827" marR="5827" marT="5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Level of Service</a:t>
                      </a:r>
                    </a:p>
                  </a:txBody>
                  <a:tcPr marL="5827" marR="5827" marT="5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</a:tr>
              <a:tr h="361264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Trinity 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NB </a:t>
                      </a:r>
                    </a:p>
                    <a:p>
                      <a:pPr algn="l" fontAlgn="t"/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          SB</a:t>
                      </a:r>
                      <a:endParaRPr lang="en-US" sz="2200" b="0" i="0" u="none" strike="noStrike" dirty="0" smtClean="0">
                        <a:solidFill>
                          <a:srgbClr val="000000"/>
                        </a:solidFill>
                        <a:latin typeface="Century Gothic" pitchFamily="34" charset="0"/>
                      </a:endParaRPr>
                    </a:p>
                  </a:txBody>
                  <a:tcPr marL="5827" marR="5827" marT="5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F</a:t>
                      </a:r>
                    </a:p>
                    <a:p>
                      <a:pPr algn="ctr" fontAlgn="t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5827" marR="5827" marT="5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437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Sgt. Mike King</a:t>
                      </a:r>
                    </a:p>
                  </a:txBody>
                  <a:tcPr marL="5827" marR="5827" marT="5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B</a:t>
                      </a:r>
                    </a:p>
                  </a:txBody>
                  <a:tcPr marL="5827" marR="5827" marT="5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55437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Kingsland</a:t>
                      </a:r>
                    </a:p>
                  </a:txBody>
                  <a:tcPr marL="5827" marR="5827" marT="5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C</a:t>
                      </a:r>
                    </a:p>
                  </a:txBody>
                  <a:tcPr marL="5827" marR="5827" marT="5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437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Leland</a:t>
                      </a:r>
                    </a:p>
                  </a:txBody>
                  <a:tcPr marL="5827" marR="5827" marT="5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C</a:t>
                      </a:r>
                    </a:p>
                  </a:txBody>
                  <a:tcPr marL="5827" marR="5827" marT="5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55437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Melville</a:t>
                      </a:r>
                    </a:p>
                  </a:txBody>
                  <a:tcPr marL="5827" marR="5827" marT="5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B</a:t>
                      </a:r>
                    </a:p>
                  </a:txBody>
                  <a:tcPr marL="5827" marR="5827" marT="5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437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Westgate</a:t>
                      </a:r>
                    </a:p>
                  </a:txBody>
                  <a:tcPr marL="5827" marR="5827" marT="5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B</a:t>
                      </a:r>
                    </a:p>
                  </a:txBody>
                  <a:tcPr marL="5827" marR="5827" marT="5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17526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Existing Condition Level of Service Table (2012)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197</Words>
  <Application>Microsoft Office PowerPoint</Application>
  <PresentationFormat>On-screen Show (4:3)</PresentationFormat>
  <Paragraphs>103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CH2M HILL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adefenba</dc:creator>
  <cp:lastModifiedBy>adefenba</cp:lastModifiedBy>
  <cp:revision>54</cp:revision>
  <dcterms:created xsi:type="dcterms:W3CDTF">2012-11-08T18:48:13Z</dcterms:created>
  <dcterms:modified xsi:type="dcterms:W3CDTF">2012-11-14T20:22:32Z</dcterms:modified>
</cp:coreProperties>
</file>